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4" r:id="rId1"/>
  </p:sldMasterIdLst>
  <p:sldIdLst>
    <p:sldId id="256" r:id="rId2"/>
    <p:sldId id="259" r:id="rId3"/>
    <p:sldId id="261" r:id="rId4"/>
    <p:sldId id="260" r:id="rId5"/>
    <p:sldId id="263" r:id="rId6"/>
    <p:sldId id="262" r:id="rId7"/>
    <p:sldId id="265" r:id="rId8"/>
    <p:sldId id="266" r:id="rId9"/>
    <p:sldId id="267" r:id="rId10"/>
    <p:sldId id="268" r:id="rId11"/>
    <p:sldId id="271"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172A09-D742-4B9A-BB7B-0DF0FB00928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38245854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72A09-D742-4B9A-BB7B-0DF0FB00928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217788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72A09-D742-4B9A-BB7B-0DF0FB00928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20335601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72A09-D742-4B9A-BB7B-0DF0FB00928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422835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172A09-D742-4B9A-BB7B-0DF0FB00928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30809055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72A09-D742-4B9A-BB7B-0DF0FB00928C}"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299660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172A09-D742-4B9A-BB7B-0DF0FB00928C}"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52280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72A09-D742-4B9A-BB7B-0DF0FB00928C}"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407747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72A09-D742-4B9A-BB7B-0DF0FB00928C}"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11553061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72A09-D742-4B9A-BB7B-0DF0FB00928C}"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14105380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72A09-D742-4B9A-BB7B-0DF0FB00928C}"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2E622-8F3A-4443-B16B-C5F845E1B89C}" type="slidenum">
              <a:rPr lang="en-US" smtClean="0"/>
              <a:t>‹#›</a:t>
            </a:fld>
            <a:endParaRPr lang="en-US"/>
          </a:p>
        </p:txBody>
      </p:sp>
    </p:spTree>
    <p:extLst>
      <p:ext uri="{BB962C8B-B14F-4D97-AF65-F5344CB8AC3E}">
        <p14:creationId xmlns:p14="http://schemas.microsoft.com/office/powerpoint/2010/main" val="157928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72A09-D742-4B9A-BB7B-0DF0FB00928C}"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2E622-8F3A-4443-B16B-C5F845E1B89C}" type="slidenum">
              <a:rPr lang="en-US" smtClean="0"/>
              <a:t>‹#›</a:t>
            </a:fld>
            <a:endParaRPr lang="en-US"/>
          </a:p>
        </p:txBody>
      </p:sp>
    </p:spTree>
    <p:extLst>
      <p:ext uri="{BB962C8B-B14F-4D97-AF65-F5344CB8AC3E}">
        <p14:creationId xmlns:p14="http://schemas.microsoft.com/office/powerpoint/2010/main" val="3281353781"/>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fEz_C86-Us4"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qv8TANh8djI"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64158" y="542814"/>
            <a:ext cx="9144000" cy="2387600"/>
          </a:xfrm>
        </p:spPr>
        <p:txBody>
          <a:bodyPr>
            <a:normAutofit/>
          </a:bodyPr>
          <a:lstStyle/>
          <a:p>
            <a:r>
              <a:rPr lang="en-US" sz="7200" b="1" dirty="0" smtClean="0"/>
              <a:t>Vincent van Gogh</a:t>
            </a:r>
            <a:endParaRPr lang="en-US" sz="7200" b="1" dirty="0"/>
          </a:p>
        </p:txBody>
      </p:sp>
      <p:sp>
        <p:nvSpPr>
          <p:cNvPr id="3" name="Subtitle 2"/>
          <p:cNvSpPr>
            <a:spLocks noGrp="1"/>
          </p:cNvSpPr>
          <p:nvPr>
            <p:ph type="subTitle" idx="1"/>
          </p:nvPr>
        </p:nvSpPr>
        <p:spPr>
          <a:xfrm>
            <a:off x="2554311" y="4202595"/>
            <a:ext cx="9144000" cy="1655762"/>
          </a:xfrm>
        </p:spPr>
        <p:txBody>
          <a:bodyPr>
            <a:normAutofit/>
          </a:bodyPr>
          <a:lstStyle/>
          <a:p>
            <a:r>
              <a:rPr lang="en-US" sz="3600" b="1" dirty="0" smtClean="0"/>
              <a:t>Fishing Boats on the Beach at Saint-Maries</a:t>
            </a:r>
            <a:endParaRPr lang="en-US" sz="3600" b="1" dirty="0"/>
          </a:p>
        </p:txBody>
      </p:sp>
      <p:pic>
        <p:nvPicPr>
          <p:cNvPr id="1026" name="Picture 2" descr="Small portrait of Van Go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08" y="400811"/>
            <a:ext cx="2461411" cy="310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267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218" name="Picture 2" descr="http://filecabinet7.eschoolview.com/B3F903A9-6BC8-4C6C-9B61-590A2F48ACD1/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762" y="308143"/>
            <a:ext cx="7726296" cy="6206794"/>
          </a:xfrm>
          <a:prstGeom prst="rect">
            <a:avLst/>
          </a:prstGeom>
          <a:noFill/>
          <a:ln w="76200">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88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218" name="Picture 2" descr="http://filecabinet7.eschoolview.com/B3F903A9-6BC8-4C6C-9B61-590A2F48ACD1/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400" y="308143"/>
            <a:ext cx="7600249" cy="6105536"/>
          </a:xfrm>
          <a:prstGeom prst="rect">
            <a:avLst/>
          </a:prstGeom>
          <a:noFill/>
          <a:ln w="76200">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5004" y="1609859"/>
            <a:ext cx="3500789" cy="3447098"/>
          </a:xfrm>
          <a:prstGeom prst="rect">
            <a:avLst/>
          </a:prstGeom>
          <a:noFill/>
        </p:spPr>
        <p:txBody>
          <a:bodyPr wrap="square" rtlCol="0">
            <a:spAutoFit/>
          </a:bodyPr>
          <a:lstStyle/>
          <a:p>
            <a:r>
              <a:rPr lang="en-US" sz="2000" b="1" dirty="0" smtClean="0"/>
              <a:t>How does this piece of art make you feel?</a:t>
            </a:r>
          </a:p>
          <a:p>
            <a:endParaRPr lang="en-US" sz="2000" b="1" dirty="0"/>
          </a:p>
          <a:p>
            <a:r>
              <a:rPr lang="en-US" sz="2000" b="1" dirty="0" smtClean="0"/>
              <a:t>What is your favorite part of it?</a:t>
            </a:r>
          </a:p>
          <a:p>
            <a:endParaRPr lang="en-US" sz="2000" b="1" dirty="0"/>
          </a:p>
          <a:p>
            <a:r>
              <a:rPr lang="en-US" sz="2000" b="1" dirty="0" smtClean="0"/>
              <a:t>What is your least favorite part of it?</a:t>
            </a:r>
          </a:p>
          <a:p>
            <a:endParaRPr lang="en-US" sz="2000" b="1" dirty="0" smtClean="0"/>
          </a:p>
          <a:p>
            <a:r>
              <a:rPr lang="en-US" sz="2000" b="1" dirty="0" smtClean="0"/>
              <a:t>What do you think of the colors?</a:t>
            </a:r>
            <a:endParaRPr lang="en-US" sz="2000" b="1" dirty="0"/>
          </a:p>
          <a:p>
            <a:endParaRPr lang="en-US" dirty="0"/>
          </a:p>
        </p:txBody>
      </p:sp>
    </p:spTree>
    <p:extLst>
      <p:ext uri="{BB962C8B-B14F-4D97-AF65-F5344CB8AC3E}">
        <p14:creationId xmlns:p14="http://schemas.microsoft.com/office/powerpoint/2010/main" val="2199950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26" name="Picture 2" descr="http://curlyorli.com/wp-content/uploads/2012/06/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726" y="1009245"/>
            <a:ext cx="2235649" cy="14935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54166"/>
          </a:xfrm>
        </p:spPr>
        <p:txBody>
          <a:bodyPr>
            <a:normAutofit/>
          </a:bodyPr>
          <a:lstStyle/>
          <a:p>
            <a:r>
              <a:rPr lang="en-US" b="1" dirty="0" smtClean="0"/>
              <a:t>Vincent van Gogh</a:t>
            </a:r>
            <a:endParaRPr lang="en-US" b="1" dirty="0"/>
          </a:p>
        </p:txBody>
      </p:sp>
      <p:sp>
        <p:nvSpPr>
          <p:cNvPr id="6" name="Subtitle 2"/>
          <p:cNvSpPr>
            <a:spLocks noGrp="1"/>
          </p:cNvSpPr>
          <p:nvPr>
            <p:ph type="subTitle" idx="1"/>
          </p:nvPr>
        </p:nvSpPr>
        <p:spPr>
          <a:xfrm>
            <a:off x="3185375" y="1713314"/>
            <a:ext cx="9144000" cy="1655762"/>
          </a:xfrm>
        </p:spPr>
        <p:txBody>
          <a:bodyPr>
            <a:normAutofit/>
          </a:bodyPr>
          <a:lstStyle/>
          <a:p>
            <a:r>
              <a:rPr lang="en-US" sz="3600" b="1" dirty="0" smtClean="0"/>
              <a:t>Fishing Boats on the Beach at Saint-Maries</a:t>
            </a:r>
            <a:endParaRPr lang="en-US" sz="3600" b="1" dirty="0"/>
          </a:p>
        </p:txBody>
      </p:sp>
      <p:pic>
        <p:nvPicPr>
          <p:cNvPr id="1030" name="Picture 6" descr="http://www.wikihow.com/images/f/fa/Make-a-Boat-out-of-Clay-Int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994" y="3369076"/>
            <a:ext cx="2958026" cy="19724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rayola.com/~/media/Crayola/Lesson%20Plans/lesson_plans/347.jpg?mh=762&amp;mw=6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6342" y="3369076"/>
            <a:ext cx="6143625"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74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64158" y="542814"/>
            <a:ext cx="8688946" cy="1054166"/>
          </a:xfrm>
        </p:spPr>
        <p:txBody>
          <a:bodyPr>
            <a:normAutofit/>
          </a:bodyPr>
          <a:lstStyle/>
          <a:p>
            <a:r>
              <a:rPr lang="en-US" b="1" dirty="0" smtClean="0"/>
              <a:t>Vincent van Gogh</a:t>
            </a:r>
            <a:endParaRPr lang="en-US" b="1" dirty="0"/>
          </a:p>
        </p:txBody>
      </p:sp>
      <p:sp>
        <p:nvSpPr>
          <p:cNvPr id="3" name="Subtitle 2"/>
          <p:cNvSpPr>
            <a:spLocks noGrp="1"/>
          </p:cNvSpPr>
          <p:nvPr>
            <p:ph type="subTitle" idx="1"/>
          </p:nvPr>
        </p:nvSpPr>
        <p:spPr>
          <a:xfrm>
            <a:off x="2464158" y="1812306"/>
            <a:ext cx="9144000" cy="4612838"/>
          </a:xfrm>
        </p:spPr>
        <p:txBody>
          <a:bodyPr>
            <a:normAutofit/>
          </a:bodyPr>
          <a:lstStyle/>
          <a:p>
            <a:r>
              <a:rPr lang="en-US" sz="3600" b="1" dirty="0"/>
              <a:t>Occupation:</a:t>
            </a:r>
            <a:r>
              <a:rPr lang="en-US" sz="3600" dirty="0"/>
              <a:t> Artist, Painter</a:t>
            </a:r>
          </a:p>
          <a:p>
            <a:r>
              <a:rPr lang="en-US" sz="3600" b="1" dirty="0"/>
              <a:t>Born:</a:t>
            </a:r>
            <a:r>
              <a:rPr lang="en-US" sz="3600" dirty="0"/>
              <a:t> March 30, 1853 in Zundert, Netherlands</a:t>
            </a:r>
          </a:p>
          <a:p>
            <a:r>
              <a:rPr lang="en-US" sz="3600" b="1" dirty="0"/>
              <a:t>Died:</a:t>
            </a:r>
            <a:r>
              <a:rPr lang="en-US" sz="3600" dirty="0"/>
              <a:t> July 29, 1890 in </a:t>
            </a:r>
            <a:r>
              <a:rPr lang="en-US" sz="3600" dirty="0" err="1"/>
              <a:t>Auvers</a:t>
            </a:r>
            <a:r>
              <a:rPr lang="en-US" sz="3600" dirty="0"/>
              <a:t>-sur-Oise, France age 37</a:t>
            </a:r>
          </a:p>
          <a:p>
            <a:r>
              <a:rPr lang="en-US" sz="3600" b="1" dirty="0"/>
              <a:t>Famous works:</a:t>
            </a:r>
            <a:r>
              <a:rPr lang="en-US" sz="3600" dirty="0"/>
              <a:t> </a:t>
            </a:r>
            <a:r>
              <a:rPr lang="en-US" sz="3600" i="1" dirty="0"/>
              <a:t>Starry Night, The Bedroom, Irises, Sunflowers</a:t>
            </a:r>
            <a:endParaRPr lang="en-US" sz="3600" dirty="0"/>
          </a:p>
          <a:p>
            <a:r>
              <a:rPr lang="en-US" sz="3600" b="1" dirty="0"/>
              <a:t>Style/Period:</a:t>
            </a:r>
            <a:r>
              <a:rPr lang="en-US" sz="3600" dirty="0"/>
              <a:t> Expressionism, Post-impressionist, Modern Art</a:t>
            </a:r>
          </a:p>
          <a:p>
            <a:endParaRPr lang="en-US" sz="3600" b="1" dirty="0"/>
          </a:p>
        </p:txBody>
      </p:sp>
      <p:pic>
        <p:nvPicPr>
          <p:cNvPr id="1026" name="Picture 2" descr="Small portrait of Van Go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58" y="168991"/>
            <a:ext cx="2461411" cy="310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33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67696" y="91644"/>
            <a:ext cx="8688946" cy="1054166"/>
          </a:xfrm>
        </p:spPr>
        <p:txBody>
          <a:bodyPr>
            <a:normAutofit/>
          </a:bodyPr>
          <a:lstStyle/>
          <a:p>
            <a:r>
              <a:rPr lang="en-US" b="1" dirty="0" smtClean="0"/>
              <a:t>Vincent </a:t>
            </a:r>
            <a:r>
              <a:rPr lang="en-US" b="1" dirty="0"/>
              <a:t>v</a:t>
            </a:r>
            <a:r>
              <a:rPr lang="en-US" b="1" dirty="0" smtClean="0"/>
              <a:t>an Gogh</a:t>
            </a:r>
            <a:endParaRPr lang="en-US" b="1" dirty="0"/>
          </a:p>
        </p:txBody>
      </p:sp>
      <p:sp>
        <p:nvSpPr>
          <p:cNvPr id="3" name="Subtitle 2"/>
          <p:cNvSpPr>
            <a:spLocks noGrp="1"/>
          </p:cNvSpPr>
          <p:nvPr>
            <p:ph type="subTitle" idx="1"/>
          </p:nvPr>
        </p:nvSpPr>
        <p:spPr>
          <a:xfrm>
            <a:off x="2942465" y="927279"/>
            <a:ext cx="9144000" cy="4982710"/>
          </a:xfrm>
        </p:spPr>
        <p:txBody>
          <a:bodyPr>
            <a:normAutofit/>
          </a:bodyPr>
          <a:lstStyle/>
          <a:p>
            <a:r>
              <a:rPr lang="en-US" sz="3600" b="1" dirty="0" smtClean="0"/>
              <a:t>What is Post-Impressionism/Expressionism?</a:t>
            </a:r>
            <a:endParaRPr lang="en-US" sz="3600" b="1" dirty="0"/>
          </a:p>
        </p:txBody>
      </p:sp>
      <p:pic>
        <p:nvPicPr>
          <p:cNvPr id="1026" name="Picture 2" descr="Small portrait of Van Go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58" y="168991"/>
            <a:ext cx="2461411" cy="3109152"/>
          </a:xfrm>
          <a:prstGeom prst="rect">
            <a:avLst/>
          </a:prstGeom>
          <a:noFill/>
          <a:extLst>
            <a:ext uri="{909E8E84-426E-40DD-AFC4-6F175D3DCCD1}">
              <a14:hiddenFill xmlns:a14="http://schemas.microsoft.com/office/drawing/2010/main">
                <a:solidFill>
                  <a:srgbClr val="FFFFFF"/>
                </a:solidFill>
              </a14:hiddenFill>
            </a:ext>
          </a:extLst>
        </p:spPr>
      </p:pic>
      <p:pic>
        <p:nvPicPr>
          <p:cNvPr id="5" name="fEz_C86-Us4"/>
          <p:cNvPicPr>
            <a:picLocks noRot="1" noChangeAspect="1"/>
          </p:cNvPicPr>
          <p:nvPr>
            <a:videoFile r:link="rId1"/>
          </p:nvPr>
        </p:nvPicPr>
        <p:blipFill>
          <a:blip r:embed="rId5"/>
          <a:stretch>
            <a:fillRect/>
          </a:stretch>
        </p:blipFill>
        <p:spPr>
          <a:xfrm>
            <a:off x="2724597" y="1481071"/>
            <a:ext cx="8975144" cy="5048518"/>
          </a:xfrm>
          <a:prstGeom prst="rect">
            <a:avLst/>
          </a:prstGeom>
        </p:spPr>
      </p:pic>
    </p:spTree>
    <p:extLst>
      <p:ext uri="{BB962C8B-B14F-4D97-AF65-F5344CB8AC3E}">
        <p14:creationId xmlns:p14="http://schemas.microsoft.com/office/powerpoint/2010/main" val="708765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5966" y="0"/>
            <a:ext cx="8688946" cy="1054166"/>
          </a:xfrm>
        </p:spPr>
        <p:txBody>
          <a:bodyPr>
            <a:normAutofit/>
          </a:bodyPr>
          <a:lstStyle/>
          <a:p>
            <a:r>
              <a:rPr lang="en-US" b="1" dirty="0" smtClean="0"/>
              <a:t>Vincent van Gogh</a:t>
            </a:r>
            <a:endParaRPr lang="en-US" b="1" dirty="0"/>
          </a:p>
        </p:txBody>
      </p:sp>
      <p:sp>
        <p:nvSpPr>
          <p:cNvPr id="3" name="Subtitle 2"/>
          <p:cNvSpPr>
            <a:spLocks noGrp="1"/>
          </p:cNvSpPr>
          <p:nvPr>
            <p:ph type="subTitle" idx="1"/>
          </p:nvPr>
        </p:nvSpPr>
        <p:spPr>
          <a:xfrm>
            <a:off x="7207876" y="971724"/>
            <a:ext cx="4984124" cy="4612838"/>
          </a:xfrm>
        </p:spPr>
        <p:txBody>
          <a:bodyPr>
            <a:normAutofit fontScale="92500" lnSpcReduction="10000"/>
          </a:bodyPr>
          <a:lstStyle/>
          <a:p>
            <a:r>
              <a:rPr lang="en-US" sz="3600" dirty="0" smtClean="0"/>
              <a:t>Vincent </a:t>
            </a:r>
            <a:r>
              <a:rPr lang="en-US" sz="3600" dirty="0"/>
              <a:t>van Gogh was born in the Netherlands in 1853. His father and grandfather were ministers, but others in his family worked in the art world. Vincent had two brothers and three sisters. He was closest to his younger brother Theo. </a:t>
            </a:r>
            <a:r>
              <a:rPr lang="en-US" sz="3600" dirty="0" smtClean="0"/>
              <a:t/>
            </a:r>
            <a:br>
              <a:rPr lang="en-US" sz="3600" dirty="0" smtClean="0"/>
            </a:br>
            <a:r>
              <a:rPr lang="en-US" sz="3600" dirty="0" smtClean="0"/>
              <a:t/>
            </a:r>
            <a:br>
              <a:rPr lang="en-US" sz="3600" dirty="0" smtClean="0"/>
            </a:br>
            <a:endParaRPr lang="en-US" sz="3600" b="1" dirty="0"/>
          </a:p>
        </p:txBody>
      </p:sp>
      <p:pic>
        <p:nvPicPr>
          <p:cNvPr id="7" name="Picture 6"/>
          <p:cNvPicPr>
            <a:picLocks noChangeAspect="1"/>
          </p:cNvPicPr>
          <p:nvPr/>
        </p:nvPicPr>
        <p:blipFill rotWithShape="1">
          <a:blip r:embed="rId3"/>
          <a:srcRect l="30071" t="17080" r="3907" b="15315"/>
          <a:stretch/>
        </p:blipFill>
        <p:spPr>
          <a:xfrm>
            <a:off x="167425" y="1017955"/>
            <a:ext cx="7040451" cy="3842165"/>
          </a:xfrm>
          <a:prstGeom prst="rect">
            <a:avLst/>
          </a:prstGeom>
          <a:ln w="57150">
            <a:solidFill>
              <a:srgbClr val="0070C0"/>
            </a:solidFill>
          </a:ln>
        </p:spPr>
      </p:pic>
      <p:pic>
        <p:nvPicPr>
          <p:cNvPr id="2058" name="Picture 10" descr="https://upload.wikimedia.org/wikipedia/commons/1/12/Famille_van_Gogh.JPG"/>
          <p:cNvPicPr>
            <a:picLocks noChangeAspect="1" noChangeArrowheads="1"/>
          </p:cNvPicPr>
          <p:nvPr/>
        </p:nvPicPr>
        <p:blipFill rotWithShape="1">
          <a:blip r:embed="rId4">
            <a:extLst>
              <a:ext uri="{28A0092B-C50C-407E-A947-70E740481C1C}">
                <a14:useLocalDpi xmlns:a14="http://schemas.microsoft.com/office/drawing/2010/main" val="0"/>
              </a:ext>
            </a:extLst>
          </a:blip>
          <a:srcRect l="-1663" t="48839" r="1663" b="2780"/>
          <a:stretch/>
        </p:blipFill>
        <p:spPr bwMode="auto">
          <a:xfrm>
            <a:off x="5680698" y="5205995"/>
            <a:ext cx="6193710" cy="13447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upload.wikimedia.org/wikipedia/commons/1/12/Famille_van_Gogh.JPG"/>
          <p:cNvPicPr>
            <a:picLocks noChangeAspect="1" noChangeArrowheads="1"/>
          </p:cNvPicPr>
          <p:nvPr/>
        </p:nvPicPr>
        <p:blipFill rotWithShape="1">
          <a:blip r:embed="rId4">
            <a:extLst>
              <a:ext uri="{28A0092B-C50C-407E-A947-70E740481C1C}">
                <a14:useLocalDpi xmlns:a14="http://schemas.microsoft.com/office/drawing/2010/main" val="0"/>
              </a:ext>
            </a:extLst>
          </a:blip>
          <a:srcRect l="33702" r="33652" b="51638"/>
          <a:stretch/>
        </p:blipFill>
        <p:spPr bwMode="auto">
          <a:xfrm>
            <a:off x="905545" y="5205995"/>
            <a:ext cx="2021983" cy="134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5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40168" y="160337"/>
            <a:ext cx="8688946" cy="1054166"/>
          </a:xfrm>
        </p:spPr>
        <p:txBody>
          <a:bodyPr>
            <a:normAutofit/>
          </a:bodyPr>
          <a:lstStyle/>
          <a:p>
            <a:r>
              <a:rPr lang="en-US" b="1" dirty="0" smtClean="0"/>
              <a:t>Vincent van Gogh</a:t>
            </a:r>
            <a:endParaRPr lang="en-US" b="1" dirty="0"/>
          </a:p>
        </p:txBody>
      </p:sp>
      <p:sp>
        <p:nvSpPr>
          <p:cNvPr id="3" name="Subtitle 2"/>
          <p:cNvSpPr>
            <a:spLocks noGrp="1"/>
          </p:cNvSpPr>
          <p:nvPr>
            <p:ph type="subTitle" idx="1"/>
          </p:nvPr>
        </p:nvSpPr>
        <p:spPr>
          <a:xfrm>
            <a:off x="2803301" y="1258591"/>
            <a:ext cx="9388699" cy="4612838"/>
          </a:xfrm>
        </p:spPr>
        <p:txBody>
          <a:bodyPr>
            <a:normAutofit fontScale="92500" lnSpcReduction="10000"/>
          </a:bodyPr>
          <a:lstStyle/>
          <a:p>
            <a:r>
              <a:rPr lang="en-US" sz="3600" dirty="0" smtClean="0"/>
              <a:t>Although he enjoyed drawing from the time he was a young boy, Vincent had a number of other jobs before he decided to work as an artist full time. He worked as a teacher in London and then as a minister. He also worked in a book store, an art gallery, and as a missionary. At around the age of 27, van Gogh decided to devote himself completely to art. </a:t>
            </a:r>
          </a:p>
          <a:p>
            <a:r>
              <a:rPr lang="en-US" sz="3600" dirty="0" smtClean="0"/>
              <a:t/>
            </a:r>
            <a:br>
              <a:rPr lang="en-US" sz="3600" dirty="0" smtClean="0"/>
            </a:br>
            <a:r>
              <a:rPr lang="en-US" sz="3600" dirty="0" smtClean="0"/>
              <a:t/>
            </a:r>
            <a:br>
              <a:rPr lang="en-US" sz="3600" dirty="0" smtClean="0"/>
            </a:br>
            <a:endParaRPr lang="en-US" sz="3600" b="1" dirty="0"/>
          </a:p>
        </p:txBody>
      </p:sp>
      <p:pic>
        <p:nvPicPr>
          <p:cNvPr id="1026" name="Picture 2" descr="Small portrait of Van Go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57" y="312737"/>
            <a:ext cx="2461411" cy="31091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clker.com/cliparts/b/5/b/1/14030281701298408056school-house-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184" y="4473084"/>
            <a:ext cx="1974289" cy="21361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hristian-clipart.net/stuff/thumbs/1518589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009" y="4495717"/>
            <a:ext cx="1878664" cy="21134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humb1.shutterstock.com/display_pic_with_logo/2723725/276315398/stock-vector-bookstore-icon-276315398.jpg"/>
          <p:cNvPicPr>
            <a:picLocks noChangeAspect="1" noChangeArrowheads="1"/>
          </p:cNvPicPr>
          <p:nvPr/>
        </p:nvPicPr>
        <p:blipFill rotWithShape="1">
          <a:blip r:embed="rId6">
            <a:extLst>
              <a:ext uri="{28A0092B-C50C-407E-A947-70E740481C1C}">
                <a14:useLocalDpi xmlns:a14="http://schemas.microsoft.com/office/drawing/2010/main" val="0"/>
              </a:ext>
            </a:extLst>
          </a:blip>
          <a:srcRect l="14398" t="15471" r="12287" b="24116"/>
          <a:stretch/>
        </p:blipFill>
        <p:spPr bwMode="auto">
          <a:xfrm>
            <a:off x="6069167" y="4512567"/>
            <a:ext cx="2436106" cy="20966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http://sweetclipart.com/multisite/sweetclipart/files/artist_line_ar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http://sweetclipart.com/multisite/sweetclipart/files/artist_line_art.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http://sweetclipart.com/multisite/sweetclipart/files/artist_line_art.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http://sweetclipart.com/multisite/sweetclipart/files/artist_line_art.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6" name="Picture 16" descr="http://www.graphicsfactory.com/clip-art/image_files/tn_image/6/705766-tn_Art05_b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3238" y="4512701"/>
            <a:ext cx="1764565" cy="209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wipe(down)">
                                      <p:cBhvr>
                                        <p:cTn id="25" dur="580">
                                          <p:stCondLst>
                                            <p:cond delay="0"/>
                                          </p:stCondLst>
                                        </p:cTn>
                                        <p:tgtEl>
                                          <p:spTgt spid="5124"/>
                                        </p:tgtEl>
                                      </p:cBhvr>
                                    </p:animEffect>
                                    <p:anim calcmode="lin" valueType="num">
                                      <p:cBhvr>
                                        <p:cTn id="26"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4"/>
                                        </p:tgtEl>
                                      </p:cBhvr>
                                      <p:to x="100000" y="60000"/>
                                    </p:animScale>
                                    <p:animScale>
                                      <p:cBhvr>
                                        <p:cTn id="32" dur="166" decel="50000">
                                          <p:stCondLst>
                                            <p:cond delay="676"/>
                                          </p:stCondLst>
                                        </p:cTn>
                                        <p:tgtEl>
                                          <p:spTgt spid="5124"/>
                                        </p:tgtEl>
                                      </p:cBhvr>
                                      <p:to x="100000" y="100000"/>
                                    </p:animScale>
                                    <p:animScale>
                                      <p:cBhvr>
                                        <p:cTn id="33" dur="26">
                                          <p:stCondLst>
                                            <p:cond delay="1312"/>
                                          </p:stCondLst>
                                        </p:cTn>
                                        <p:tgtEl>
                                          <p:spTgt spid="5124"/>
                                        </p:tgtEl>
                                      </p:cBhvr>
                                      <p:to x="100000" y="80000"/>
                                    </p:animScale>
                                    <p:animScale>
                                      <p:cBhvr>
                                        <p:cTn id="34" dur="166" decel="50000">
                                          <p:stCondLst>
                                            <p:cond delay="1338"/>
                                          </p:stCondLst>
                                        </p:cTn>
                                        <p:tgtEl>
                                          <p:spTgt spid="5124"/>
                                        </p:tgtEl>
                                      </p:cBhvr>
                                      <p:to x="100000" y="100000"/>
                                    </p:animScale>
                                    <p:animScale>
                                      <p:cBhvr>
                                        <p:cTn id="35" dur="26">
                                          <p:stCondLst>
                                            <p:cond delay="1642"/>
                                          </p:stCondLst>
                                        </p:cTn>
                                        <p:tgtEl>
                                          <p:spTgt spid="5124"/>
                                        </p:tgtEl>
                                      </p:cBhvr>
                                      <p:to x="100000" y="90000"/>
                                    </p:animScale>
                                    <p:animScale>
                                      <p:cBhvr>
                                        <p:cTn id="36" dur="166" decel="50000">
                                          <p:stCondLst>
                                            <p:cond delay="1668"/>
                                          </p:stCondLst>
                                        </p:cTn>
                                        <p:tgtEl>
                                          <p:spTgt spid="5124"/>
                                        </p:tgtEl>
                                      </p:cBhvr>
                                      <p:to x="100000" y="100000"/>
                                    </p:animScale>
                                    <p:animScale>
                                      <p:cBhvr>
                                        <p:cTn id="37" dur="26">
                                          <p:stCondLst>
                                            <p:cond delay="1808"/>
                                          </p:stCondLst>
                                        </p:cTn>
                                        <p:tgtEl>
                                          <p:spTgt spid="5124"/>
                                        </p:tgtEl>
                                      </p:cBhvr>
                                      <p:to x="100000" y="95000"/>
                                    </p:animScale>
                                    <p:animScale>
                                      <p:cBhvr>
                                        <p:cTn id="38" dur="166" decel="50000">
                                          <p:stCondLst>
                                            <p:cond delay="1834"/>
                                          </p:stCondLst>
                                        </p:cTn>
                                        <p:tgtEl>
                                          <p:spTgt spid="512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animEffect transition="in" filter="wipe(down)">
                                      <p:cBhvr>
                                        <p:cTn id="43" dur="580">
                                          <p:stCondLst>
                                            <p:cond delay="0"/>
                                          </p:stCondLst>
                                        </p:cTn>
                                        <p:tgtEl>
                                          <p:spTgt spid="5126"/>
                                        </p:tgtEl>
                                      </p:cBhvr>
                                    </p:animEffect>
                                    <p:anim calcmode="lin" valueType="num">
                                      <p:cBhvr>
                                        <p:cTn id="44"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6"/>
                                        </p:tgtEl>
                                      </p:cBhvr>
                                      <p:to x="100000" y="60000"/>
                                    </p:animScale>
                                    <p:animScale>
                                      <p:cBhvr>
                                        <p:cTn id="50" dur="166" decel="50000">
                                          <p:stCondLst>
                                            <p:cond delay="676"/>
                                          </p:stCondLst>
                                        </p:cTn>
                                        <p:tgtEl>
                                          <p:spTgt spid="5126"/>
                                        </p:tgtEl>
                                      </p:cBhvr>
                                      <p:to x="100000" y="100000"/>
                                    </p:animScale>
                                    <p:animScale>
                                      <p:cBhvr>
                                        <p:cTn id="51" dur="26">
                                          <p:stCondLst>
                                            <p:cond delay="1312"/>
                                          </p:stCondLst>
                                        </p:cTn>
                                        <p:tgtEl>
                                          <p:spTgt spid="5126"/>
                                        </p:tgtEl>
                                      </p:cBhvr>
                                      <p:to x="100000" y="80000"/>
                                    </p:animScale>
                                    <p:animScale>
                                      <p:cBhvr>
                                        <p:cTn id="52" dur="166" decel="50000">
                                          <p:stCondLst>
                                            <p:cond delay="1338"/>
                                          </p:stCondLst>
                                        </p:cTn>
                                        <p:tgtEl>
                                          <p:spTgt spid="5126"/>
                                        </p:tgtEl>
                                      </p:cBhvr>
                                      <p:to x="100000" y="100000"/>
                                    </p:animScale>
                                    <p:animScale>
                                      <p:cBhvr>
                                        <p:cTn id="53" dur="26">
                                          <p:stCondLst>
                                            <p:cond delay="1642"/>
                                          </p:stCondLst>
                                        </p:cTn>
                                        <p:tgtEl>
                                          <p:spTgt spid="5126"/>
                                        </p:tgtEl>
                                      </p:cBhvr>
                                      <p:to x="100000" y="90000"/>
                                    </p:animScale>
                                    <p:animScale>
                                      <p:cBhvr>
                                        <p:cTn id="54" dur="166" decel="50000">
                                          <p:stCondLst>
                                            <p:cond delay="1668"/>
                                          </p:stCondLst>
                                        </p:cTn>
                                        <p:tgtEl>
                                          <p:spTgt spid="5126"/>
                                        </p:tgtEl>
                                      </p:cBhvr>
                                      <p:to x="100000" y="100000"/>
                                    </p:animScale>
                                    <p:animScale>
                                      <p:cBhvr>
                                        <p:cTn id="55" dur="26">
                                          <p:stCondLst>
                                            <p:cond delay="1808"/>
                                          </p:stCondLst>
                                        </p:cTn>
                                        <p:tgtEl>
                                          <p:spTgt spid="5126"/>
                                        </p:tgtEl>
                                      </p:cBhvr>
                                      <p:to x="100000" y="95000"/>
                                    </p:animScale>
                                    <p:animScale>
                                      <p:cBhvr>
                                        <p:cTn id="56" dur="166" decel="50000">
                                          <p:stCondLst>
                                            <p:cond delay="1834"/>
                                          </p:stCondLst>
                                        </p:cTn>
                                        <p:tgtEl>
                                          <p:spTgt spid="512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136"/>
                                        </p:tgtEl>
                                        <p:attrNameLst>
                                          <p:attrName>style.visibility</p:attrName>
                                        </p:attrNameLst>
                                      </p:cBhvr>
                                      <p:to>
                                        <p:strVal val="visible"/>
                                      </p:to>
                                    </p:set>
                                    <p:animEffect transition="in" filter="wipe(down)">
                                      <p:cBhvr>
                                        <p:cTn id="61" dur="580">
                                          <p:stCondLst>
                                            <p:cond delay="0"/>
                                          </p:stCondLst>
                                        </p:cTn>
                                        <p:tgtEl>
                                          <p:spTgt spid="5136"/>
                                        </p:tgtEl>
                                      </p:cBhvr>
                                    </p:animEffect>
                                    <p:anim calcmode="lin" valueType="num">
                                      <p:cBhvr>
                                        <p:cTn id="62" dur="1822" tmFilter="0,0; 0.14,0.36; 0.43,0.73; 0.71,0.91; 1.0,1.0">
                                          <p:stCondLst>
                                            <p:cond delay="0"/>
                                          </p:stCondLst>
                                        </p:cTn>
                                        <p:tgtEl>
                                          <p:spTgt spid="513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13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13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13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136"/>
                                        </p:tgtEl>
                                        <p:attrNameLst>
                                          <p:attrName>ppt_y</p:attrName>
                                        </p:attrNameLst>
                                      </p:cBhvr>
                                      <p:tavLst>
                                        <p:tav tm="0" fmla="#ppt_y-sin(pi*$)/81">
                                          <p:val>
                                            <p:fltVal val="0"/>
                                          </p:val>
                                        </p:tav>
                                        <p:tav tm="100000">
                                          <p:val>
                                            <p:fltVal val="1"/>
                                          </p:val>
                                        </p:tav>
                                      </p:tavLst>
                                    </p:anim>
                                    <p:animScale>
                                      <p:cBhvr>
                                        <p:cTn id="67" dur="26">
                                          <p:stCondLst>
                                            <p:cond delay="650"/>
                                          </p:stCondLst>
                                        </p:cTn>
                                        <p:tgtEl>
                                          <p:spTgt spid="5136"/>
                                        </p:tgtEl>
                                      </p:cBhvr>
                                      <p:to x="100000" y="60000"/>
                                    </p:animScale>
                                    <p:animScale>
                                      <p:cBhvr>
                                        <p:cTn id="68" dur="166" decel="50000">
                                          <p:stCondLst>
                                            <p:cond delay="676"/>
                                          </p:stCondLst>
                                        </p:cTn>
                                        <p:tgtEl>
                                          <p:spTgt spid="5136"/>
                                        </p:tgtEl>
                                      </p:cBhvr>
                                      <p:to x="100000" y="100000"/>
                                    </p:animScale>
                                    <p:animScale>
                                      <p:cBhvr>
                                        <p:cTn id="69" dur="26">
                                          <p:stCondLst>
                                            <p:cond delay="1312"/>
                                          </p:stCondLst>
                                        </p:cTn>
                                        <p:tgtEl>
                                          <p:spTgt spid="5136"/>
                                        </p:tgtEl>
                                      </p:cBhvr>
                                      <p:to x="100000" y="80000"/>
                                    </p:animScale>
                                    <p:animScale>
                                      <p:cBhvr>
                                        <p:cTn id="70" dur="166" decel="50000">
                                          <p:stCondLst>
                                            <p:cond delay="1338"/>
                                          </p:stCondLst>
                                        </p:cTn>
                                        <p:tgtEl>
                                          <p:spTgt spid="5136"/>
                                        </p:tgtEl>
                                      </p:cBhvr>
                                      <p:to x="100000" y="100000"/>
                                    </p:animScale>
                                    <p:animScale>
                                      <p:cBhvr>
                                        <p:cTn id="71" dur="26">
                                          <p:stCondLst>
                                            <p:cond delay="1642"/>
                                          </p:stCondLst>
                                        </p:cTn>
                                        <p:tgtEl>
                                          <p:spTgt spid="5136"/>
                                        </p:tgtEl>
                                      </p:cBhvr>
                                      <p:to x="100000" y="90000"/>
                                    </p:animScale>
                                    <p:animScale>
                                      <p:cBhvr>
                                        <p:cTn id="72" dur="166" decel="50000">
                                          <p:stCondLst>
                                            <p:cond delay="1668"/>
                                          </p:stCondLst>
                                        </p:cTn>
                                        <p:tgtEl>
                                          <p:spTgt spid="5136"/>
                                        </p:tgtEl>
                                      </p:cBhvr>
                                      <p:to x="100000" y="100000"/>
                                    </p:animScale>
                                    <p:animScale>
                                      <p:cBhvr>
                                        <p:cTn id="73" dur="26">
                                          <p:stCondLst>
                                            <p:cond delay="1808"/>
                                          </p:stCondLst>
                                        </p:cTn>
                                        <p:tgtEl>
                                          <p:spTgt spid="5136"/>
                                        </p:tgtEl>
                                      </p:cBhvr>
                                      <p:to x="100000" y="95000"/>
                                    </p:animScale>
                                    <p:animScale>
                                      <p:cBhvr>
                                        <p:cTn id="74" dur="166" decel="50000">
                                          <p:stCondLst>
                                            <p:cond delay="1834"/>
                                          </p:stCondLst>
                                        </p:cTn>
                                        <p:tgtEl>
                                          <p:spTgt spid="51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4964" y="0"/>
            <a:ext cx="8688946" cy="1054166"/>
          </a:xfrm>
        </p:spPr>
        <p:txBody>
          <a:bodyPr>
            <a:normAutofit/>
          </a:bodyPr>
          <a:lstStyle/>
          <a:p>
            <a:r>
              <a:rPr lang="en-US" b="1" dirty="0" smtClean="0"/>
              <a:t>Vincent van Gogh</a:t>
            </a:r>
            <a:endParaRPr lang="en-US" b="1" dirty="0"/>
          </a:p>
        </p:txBody>
      </p:sp>
      <p:sp>
        <p:nvSpPr>
          <p:cNvPr id="3" name="Subtitle 2"/>
          <p:cNvSpPr>
            <a:spLocks noGrp="1"/>
          </p:cNvSpPr>
          <p:nvPr>
            <p:ph type="subTitle" idx="1"/>
          </p:nvPr>
        </p:nvSpPr>
        <p:spPr>
          <a:xfrm>
            <a:off x="7379594" y="1223157"/>
            <a:ext cx="4632101" cy="5332189"/>
          </a:xfrm>
        </p:spPr>
        <p:txBody>
          <a:bodyPr>
            <a:normAutofit fontScale="77500" lnSpcReduction="20000"/>
          </a:bodyPr>
          <a:lstStyle/>
          <a:p>
            <a:r>
              <a:rPr lang="en-US" sz="3600" b="1" dirty="0" smtClean="0"/>
              <a:t>Early Years:</a:t>
            </a:r>
          </a:p>
          <a:p>
            <a:r>
              <a:rPr lang="en-US" sz="3200" dirty="0"/>
              <a:t>When Vincent first started drawing he sketched pictures using pencils or charcoal sticks. He used some watercolors as well. He liked to draw pictures of poor hardworking people. Eventually he began to paint using oil paints. </a:t>
            </a:r>
            <a:r>
              <a:rPr lang="en-US" sz="3200" dirty="0" smtClean="0"/>
              <a:t/>
            </a:r>
            <a:br>
              <a:rPr lang="en-US" sz="3200" dirty="0" smtClean="0"/>
            </a:br>
            <a:r>
              <a:rPr lang="en-US" sz="3200" dirty="0" smtClean="0"/>
              <a:t/>
            </a:r>
            <a:br>
              <a:rPr lang="en-US" sz="3200" dirty="0" smtClean="0"/>
            </a:br>
            <a:r>
              <a:rPr lang="en-US" sz="3200" dirty="0"/>
              <a:t>In this early part of his career, van Gogh used a lot of dark colors such as browns and dark greens. His pictures were often somber or sad. His most famous early painting was called </a:t>
            </a:r>
            <a:r>
              <a:rPr lang="en-US" sz="3200" i="1" dirty="0"/>
              <a:t>The Potato Eaters</a:t>
            </a:r>
            <a:r>
              <a:rPr lang="en-US" sz="3200" dirty="0"/>
              <a:t>. It was a dark picture of a peasant family eating potatoes for dinner. </a:t>
            </a:r>
            <a:endParaRPr lang="en-US" sz="3600" b="1" dirty="0"/>
          </a:p>
        </p:txBody>
      </p:sp>
      <p:pic>
        <p:nvPicPr>
          <p:cNvPr id="6146" name="Picture 2" descr="http://www.artofeurope.com/van_gogh/van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5" y="1223157"/>
            <a:ext cx="7194248" cy="503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5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4964" y="0"/>
            <a:ext cx="8688946" cy="1054166"/>
          </a:xfrm>
        </p:spPr>
        <p:txBody>
          <a:bodyPr>
            <a:normAutofit/>
          </a:bodyPr>
          <a:lstStyle/>
          <a:p>
            <a:r>
              <a:rPr lang="en-US" b="1" dirty="0" smtClean="0"/>
              <a:t>Vincent van Gogh</a:t>
            </a:r>
            <a:endParaRPr lang="en-US" b="1" dirty="0"/>
          </a:p>
        </p:txBody>
      </p:sp>
      <p:sp>
        <p:nvSpPr>
          <p:cNvPr id="3" name="Subtitle 2"/>
          <p:cNvSpPr>
            <a:spLocks noGrp="1"/>
          </p:cNvSpPr>
          <p:nvPr>
            <p:ph type="subTitle" idx="1"/>
          </p:nvPr>
        </p:nvSpPr>
        <p:spPr>
          <a:xfrm>
            <a:off x="759853" y="1054166"/>
            <a:ext cx="5460643" cy="5332189"/>
          </a:xfrm>
        </p:spPr>
        <p:txBody>
          <a:bodyPr>
            <a:normAutofit/>
          </a:bodyPr>
          <a:lstStyle/>
          <a:p>
            <a:r>
              <a:rPr lang="en-US" sz="2800" dirty="0" smtClean="0"/>
              <a:t/>
            </a:r>
            <a:br>
              <a:rPr lang="en-US" sz="2800" dirty="0" smtClean="0"/>
            </a:br>
            <a:r>
              <a:rPr lang="en-US" sz="2800" b="1" dirty="0"/>
              <a:t>Letters to His Brother</a:t>
            </a:r>
            <a:r>
              <a:rPr lang="en-US" sz="2800" dirty="0"/>
              <a:t> </a:t>
            </a:r>
            <a:r>
              <a:rPr lang="en-US" sz="2800" dirty="0" smtClean="0"/>
              <a:t/>
            </a:r>
            <a:br>
              <a:rPr lang="en-US" sz="2800" dirty="0" smtClean="0"/>
            </a:br>
            <a:r>
              <a:rPr lang="en-US" sz="2800" dirty="0" smtClean="0"/>
              <a:t/>
            </a:r>
            <a:br>
              <a:rPr lang="en-US" sz="2800" dirty="0" smtClean="0"/>
            </a:br>
            <a:r>
              <a:rPr lang="en-US" sz="2800" dirty="0"/>
              <a:t>Much of what we know about van Gogh comes from letters he wrote to his brother Theo. Theo worked in an art gallery in Paris and supported Vincent's art career. He sent Vincent money and encouraged him. Theo tried to sell Vincent's paintings, but no one wanted to buy them. </a:t>
            </a:r>
            <a:endParaRPr lang="en-US" sz="3600" b="1" dirty="0"/>
          </a:p>
        </p:txBody>
      </p:sp>
      <p:pic>
        <p:nvPicPr>
          <p:cNvPr id="8194" name="Picture 2" descr="Click to view larg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234" y="1170841"/>
            <a:ext cx="2550017" cy="4698130"/>
          </a:xfrm>
          <a:prstGeom prst="rect">
            <a:avLst/>
          </a:prstGeom>
          <a:noFill/>
          <a:ln w="76200">
            <a:solidFill>
              <a:srgbClr val="0070C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6260" y="6201689"/>
            <a:ext cx="3984937" cy="369332"/>
          </a:xfrm>
          <a:prstGeom prst="rect">
            <a:avLst/>
          </a:prstGeom>
          <a:noFill/>
        </p:spPr>
        <p:txBody>
          <a:bodyPr wrap="none" rtlCol="0">
            <a:spAutoFit/>
          </a:bodyPr>
          <a:lstStyle/>
          <a:p>
            <a:r>
              <a:rPr lang="en-US" dirty="0" smtClean="0"/>
              <a:t>Woman sewing, with a girl (March 1883)</a:t>
            </a:r>
            <a:endParaRPr lang="en-US" dirty="0"/>
          </a:p>
        </p:txBody>
      </p:sp>
    </p:spTree>
    <p:extLst>
      <p:ext uri="{BB962C8B-B14F-4D97-AF65-F5344CB8AC3E}">
        <p14:creationId xmlns:p14="http://schemas.microsoft.com/office/powerpoint/2010/main" val="31288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54166"/>
          </a:xfrm>
        </p:spPr>
        <p:txBody>
          <a:bodyPr>
            <a:normAutofit/>
          </a:bodyPr>
          <a:lstStyle/>
          <a:p>
            <a:r>
              <a:rPr lang="en-US" b="1" dirty="0" smtClean="0"/>
              <a:t>Vincent van Gogh</a:t>
            </a:r>
            <a:endParaRPr lang="en-US" b="1" dirty="0"/>
          </a:p>
        </p:txBody>
      </p:sp>
      <p:sp>
        <p:nvSpPr>
          <p:cNvPr id="3" name="Subtitle 2"/>
          <p:cNvSpPr>
            <a:spLocks noGrp="1"/>
          </p:cNvSpPr>
          <p:nvPr>
            <p:ph type="subTitle" idx="1"/>
          </p:nvPr>
        </p:nvSpPr>
        <p:spPr>
          <a:xfrm>
            <a:off x="759853" y="1054166"/>
            <a:ext cx="4632101" cy="5332189"/>
          </a:xfrm>
        </p:spPr>
        <p:txBody>
          <a:bodyPr>
            <a:normAutofit/>
          </a:bodyPr>
          <a:lstStyle/>
          <a:p>
            <a:r>
              <a:rPr lang="en-US" sz="2800" dirty="0" smtClean="0"/>
              <a:t/>
            </a:r>
            <a:br>
              <a:rPr lang="en-US" sz="2800" dirty="0" smtClean="0"/>
            </a:br>
            <a:endParaRPr lang="en-US" sz="3600" b="1" dirty="0"/>
          </a:p>
        </p:txBody>
      </p:sp>
      <p:pic>
        <p:nvPicPr>
          <p:cNvPr id="5" name="qv8TANh8djI"/>
          <p:cNvPicPr>
            <a:picLocks noRot="1" noChangeAspect="1"/>
          </p:cNvPicPr>
          <p:nvPr>
            <a:videoFile r:link="rId1"/>
          </p:nvPr>
        </p:nvPicPr>
        <p:blipFill>
          <a:blip r:embed="rId4"/>
          <a:stretch>
            <a:fillRect/>
          </a:stretch>
        </p:blipFill>
        <p:spPr>
          <a:xfrm>
            <a:off x="2269222" y="1054166"/>
            <a:ext cx="8059311" cy="5332189"/>
          </a:xfrm>
          <a:prstGeom prst="rect">
            <a:avLst/>
          </a:prstGeom>
        </p:spPr>
      </p:pic>
    </p:spTree>
    <p:extLst>
      <p:ext uri="{BB962C8B-B14F-4D97-AF65-F5344CB8AC3E}">
        <p14:creationId xmlns:p14="http://schemas.microsoft.com/office/powerpoint/2010/main" val="3528962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54166"/>
          </a:xfrm>
        </p:spPr>
        <p:txBody>
          <a:bodyPr>
            <a:normAutofit/>
          </a:bodyPr>
          <a:lstStyle/>
          <a:p>
            <a:r>
              <a:rPr lang="en-US" b="1" dirty="0" smtClean="0"/>
              <a:t>Vincent van Gogh</a:t>
            </a:r>
            <a:endParaRPr lang="en-US" b="1" dirty="0"/>
          </a:p>
        </p:txBody>
      </p:sp>
      <p:sp>
        <p:nvSpPr>
          <p:cNvPr id="3" name="Subtitle 2"/>
          <p:cNvSpPr>
            <a:spLocks noGrp="1"/>
          </p:cNvSpPr>
          <p:nvPr>
            <p:ph type="subTitle" idx="1"/>
          </p:nvPr>
        </p:nvSpPr>
        <p:spPr>
          <a:xfrm>
            <a:off x="759853" y="1054166"/>
            <a:ext cx="4632101" cy="5332189"/>
          </a:xfrm>
        </p:spPr>
        <p:txBody>
          <a:bodyPr>
            <a:normAutofit/>
          </a:bodyPr>
          <a:lstStyle/>
          <a:p>
            <a:r>
              <a:rPr lang="en-US" sz="2800" dirty="0" smtClean="0"/>
              <a:t/>
            </a:r>
            <a:br>
              <a:rPr lang="en-US" sz="2800" dirty="0" smtClean="0"/>
            </a:b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539110299"/>
              </p:ext>
            </p:extLst>
          </p:nvPr>
        </p:nvGraphicFramePr>
        <p:xfrm>
          <a:off x="1120463" y="1054166"/>
          <a:ext cx="9994006" cy="5401674"/>
        </p:xfrm>
        <a:graphic>
          <a:graphicData uri="http://schemas.openxmlformats.org/drawingml/2006/table">
            <a:tbl>
              <a:tblPr firstRow="1" bandRow="1">
                <a:tableStyleId>{5940675A-B579-460E-94D1-54222C63F5DA}</a:tableStyleId>
              </a:tblPr>
              <a:tblGrid>
                <a:gridCol w="1052001"/>
                <a:gridCol w="5128503"/>
                <a:gridCol w="3813502"/>
              </a:tblGrid>
              <a:tr h="1979495">
                <a:tc>
                  <a:txBody>
                    <a:bodyPr/>
                    <a:lstStyle/>
                    <a:p>
                      <a:r>
                        <a:rPr lang="en-US" sz="1600" b="1" dirty="0" smtClean="0"/>
                        <a:t>Space</a:t>
                      </a:r>
                      <a:endParaRPr lang="en-US" sz="1600" b="1" dirty="0"/>
                    </a:p>
                  </a:txBody>
                  <a:tcPr/>
                </a:tc>
                <a:tc>
                  <a:txBody>
                    <a:bodyPr/>
                    <a:lstStyle/>
                    <a:p>
                      <a:pPr algn="ctr"/>
                      <a:r>
                        <a:rPr lang="en-US" sz="1600" b="1" dirty="0" smtClean="0"/>
                        <a:t>Space refers</a:t>
                      </a:r>
                      <a:r>
                        <a:rPr lang="en-US" sz="1600" b="1" baseline="0" dirty="0" smtClean="0"/>
                        <a:t> to the area around, below, above and with objects.</a:t>
                      </a:r>
                    </a:p>
                    <a:p>
                      <a:pPr algn="ctr"/>
                      <a:r>
                        <a:rPr lang="en-US" sz="1600" b="1" baseline="0" dirty="0" smtClean="0"/>
                        <a:t>  - Perspective gives the illusion of depth and distance on a flat surface.</a:t>
                      </a:r>
                    </a:p>
                    <a:p>
                      <a:pPr algn="ctr"/>
                      <a:r>
                        <a:rPr lang="en-US" sz="1600" b="1" dirty="0" smtClean="0"/>
                        <a:t>    * Foreground (closest)</a:t>
                      </a:r>
                    </a:p>
                    <a:p>
                      <a:pPr algn="ctr"/>
                      <a:r>
                        <a:rPr lang="en-US" sz="1600" b="1" dirty="0" smtClean="0"/>
                        <a:t>    * Background (farthest)</a:t>
                      </a:r>
                    </a:p>
                    <a:p>
                      <a:pPr algn="ctr"/>
                      <a:r>
                        <a:rPr lang="en-US" sz="1600" b="1" dirty="0" smtClean="0"/>
                        <a:t>    * Middle Ground (between fore- and</a:t>
                      </a:r>
                      <a:r>
                        <a:rPr lang="en-US" sz="1600" b="1" baseline="0" dirty="0" smtClean="0"/>
                        <a:t> </a:t>
                      </a:r>
                      <a:r>
                        <a:rPr lang="en-US" sz="1600" b="1" dirty="0" smtClean="0"/>
                        <a:t>background)</a:t>
                      </a:r>
                    </a:p>
                  </a:txBody>
                  <a:tcPr/>
                </a:tc>
                <a:tc>
                  <a:txBody>
                    <a:bodyPr/>
                    <a:lstStyle/>
                    <a:p>
                      <a:r>
                        <a:rPr lang="en-US" sz="1600" b="1" dirty="0" smtClean="0"/>
                        <a:t>Can anyone</a:t>
                      </a:r>
                      <a:r>
                        <a:rPr lang="en-US" sz="1600" b="1" baseline="0" dirty="0" smtClean="0"/>
                        <a:t> show me the:</a:t>
                      </a:r>
                    </a:p>
                    <a:p>
                      <a:r>
                        <a:rPr lang="en-US" sz="1600" b="1" baseline="0" dirty="0" smtClean="0"/>
                        <a:t>Foreground, Middle Ground &amp; Background?</a:t>
                      </a:r>
                    </a:p>
                  </a:txBody>
                  <a:tcPr/>
                </a:tc>
              </a:tr>
              <a:tr h="2247902">
                <a:tc>
                  <a:txBody>
                    <a:bodyPr/>
                    <a:lstStyle/>
                    <a:p>
                      <a:r>
                        <a:rPr lang="en-US" sz="1600" b="1" dirty="0" smtClean="0"/>
                        <a:t>Color</a:t>
                      </a:r>
                      <a:endParaRPr lang="en-US" sz="1600" b="1" dirty="0"/>
                    </a:p>
                  </a:txBody>
                  <a:tcPr/>
                </a:tc>
                <a:tc>
                  <a:txBody>
                    <a:bodyPr/>
                    <a:lstStyle/>
                    <a:p>
                      <a:pPr algn="ctr"/>
                      <a:r>
                        <a:rPr lang="en-US" sz="1600" b="1" dirty="0" smtClean="0"/>
                        <a:t>A </a:t>
                      </a:r>
                      <a:r>
                        <a:rPr lang="en-US" sz="1600" b="1" u="sng" dirty="0" smtClean="0"/>
                        <a:t>palette</a:t>
                      </a:r>
                      <a:r>
                        <a:rPr lang="en-US" sz="1600" b="1" dirty="0" smtClean="0"/>
                        <a:t> is a tray or board on which </a:t>
                      </a:r>
                      <a:r>
                        <a:rPr lang="en-US" sz="1600" b="1" baseline="0" dirty="0" smtClean="0"/>
                        <a:t> paint is mixed.</a:t>
                      </a:r>
                    </a:p>
                    <a:p>
                      <a:pPr algn="ctr"/>
                      <a:r>
                        <a:rPr lang="en-US" sz="1600" b="1" u="sng" dirty="0" smtClean="0"/>
                        <a:t>Secondary colors</a:t>
                      </a:r>
                      <a:r>
                        <a:rPr lang="en-US" sz="1600" b="1" dirty="0" smtClean="0"/>
                        <a:t> are made by mixing</a:t>
                      </a:r>
                      <a:r>
                        <a:rPr lang="en-US" sz="1600" b="1" baseline="0" dirty="0" smtClean="0"/>
                        <a:t> sets of primary colors.</a:t>
                      </a:r>
                    </a:p>
                    <a:p>
                      <a:pPr algn="ctr"/>
                      <a:r>
                        <a:rPr lang="en-US" sz="1600" b="1" u="sng" dirty="0" smtClean="0"/>
                        <a:t>Complementary colors</a:t>
                      </a:r>
                      <a:r>
                        <a:rPr lang="en-US" sz="1600" b="1" dirty="0" smtClean="0"/>
                        <a:t> are two colors opposite on another on a color wheel.</a:t>
                      </a:r>
                    </a:p>
                    <a:p>
                      <a:pPr algn="ctr"/>
                      <a:r>
                        <a:rPr lang="en-US" sz="1600" b="1" dirty="0" smtClean="0"/>
                        <a:t>A </a:t>
                      </a:r>
                      <a:r>
                        <a:rPr lang="en-US" sz="1600" b="1" u="sng" dirty="0" smtClean="0"/>
                        <a:t>neutral color</a:t>
                      </a:r>
                      <a:r>
                        <a:rPr lang="en-US" sz="1600" b="1" dirty="0" smtClean="0"/>
                        <a:t> is not associated with a hue, such as black, white or gray.</a:t>
                      </a:r>
                      <a:endParaRPr lang="en-US" sz="1600" b="1" dirty="0"/>
                    </a:p>
                  </a:txBody>
                  <a:tcPr/>
                </a:tc>
                <a:tc>
                  <a:txBody>
                    <a:bodyPr/>
                    <a:lstStyle/>
                    <a:p>
                      <a:r>
                        <a:rPr lang="en-US" sz="1600" b="1" dirty="0" smtClean="0"/>
                        <a:t>- Does anyone know the primary colors?</a:t>
                      </a:r>
                      <a:r>
                        <a:rPr lang="en-US" sz="1600" b="1" baseline="0" dirty="0" smtClean="0"/>
                        <a:t> – red, yellow &amp; blue</a:t>
                      </a:r>
                    </a:p>
                    <a:p>
                      <a:r>
                        <a:rPr lang="en-US" sz="1600" b="1" dirty="0" smtClean="0"/>
                        <a:t>-</a:t>
                      </a:r>
                      <a:r>
                        <a:rPr lang="en-US" sz="1600" b="1" baseline="0" dirty="0" smtClean="0"/>
                        <a:t> </a:t>
                      </a:r>
                      <a:r>
                        <a:rPr lang="en-US" sz="1600" b="1" dirty="0" smtClean="0"/>
                        <a:t>Does anyone know the secondary colors? – purple, orange &amp;</a:t>
                      </a:r>
                      <a:r>
                        <a:rPr lang="en-US" sz="1600" b="1" baseline="0" dirty="0" smtClean="0"/>
                        <a:t> green</a:t>
                      </a:r>
                    </a:p>
                    <a:p>
                      <a:r>
                        <a:rPr lang="en-US" sz="1600" b="1" baseline="0" dirty="0" smtClean="0"/>
                        <a:t> - Does anyone know what compliments:</a:t>
                      </a:r>
                    </a:p>
                    <a:p>
                      <a:r>
                        <a:rPr lang="en-US" sz="1600" b="1" baseline="0" dirty="0" smtClean="0"/>
                        <a:t>Red – Green, Blue – Orange &amp; Purple - Yellow</a:t>
                      </a:r>
                    </a:p>
                  </a:txBody>
                  <a:tcPr/>
                </a:tc>
              </a:tr>
              <a:tr h="1174277">
                <a:tc>
                  <a:txBody>
                    <a:bodyPr/>
                    <a:lstStyle/>
                    <a:p>
                      <a:r>
                        <a:rPr lang="en-US" sz="1600" b="1" dirty="0" smtClean="0"/>
                        <a:t>Value</a:t>
                      </a:r>
                      <a:endParaRPr lang="en-US" sz="1600" b="1" dirty="0"/>
                    </a:p>
                  </a:txBody>
                  <a:tcPr/>
                </a:tc>
                <a:tc>
                  <a:txBody>
                    <a:bodyPr/>
                    <a:lstStyle/>
                    <a:p>
                      <a:pPr algn="ctr"/>
                      <a:r>
                        <a:rPr lang="en-US" sz="1600" b="1" dirty="0" smtClean="0"/>
                        <a:t>Describes the lightness or darkness of a color.</a:t>
                      </a:r>
                    </a:p>
                    <a:p>
                      <a:pPr algn="ctr"/>
                      <a:r>
                        <a:rPr lang="en-US" sz="1600" b="1" baseline="0" dirty="0" smtClean="0"/>
                        <a:t>  - </a:t>
                      </a:r>
                      <a:r>
                        <a:rPr lang="en-US" sz="1600" b="1" u="sng" baseline="0" dirty="0" smtClean="0"/>
                        <a:t>Shade</a:t>
                      </a:r>
                      <a:r>
                        <a:rPr lang="en-US" sz="1600" b="1" u="none" baseline="0" dirty="0" smtClean="0"/>
                        <a:t> </a:t>
                      </a:r>
                      <a:r>
                        <a:rPr lang="en-US" sz="1600" b="1" baseline="0" dirty="0" smtClean="0"/>
                        <a:t>is the dark value of a color.</a:t>
                      </a:r>
                    </a:p>
                    <a:p>
                      <a:pPr algn="ctr"/>
                      <a:r>
                        <a:rPr lang="en-US" sz="1600" b="1" baseline="0" dirty="0" smtClean="0"/>
                        <a:t>  - </a:t>
                      </a:r>
                      <a:r>
                        <a:rPr lang="en-US" sz="1600" b="1" u="sng" baseline="0" dirty="0" smtClean="0"/>
                        <a:t>Tint</a:t>
                      </a:r>
                      <a:r>
                        <a:rPr lang="en-US" sz="1600" b="1" baseline="0" dirty="0" smtClean="0"/>
                        <a:t> is the light value of a color.</a:t>
                      </a:r>
                      <a:endParaRPr lang="en-US" sz="1600" b="1" dirty="0"/>
                    </a:p>
                  </a:txBody>
                  <a:tcPr/>
                </a:tc>
                <a:tc>
                  <a:txBody>
                    <a:bodyPr/>
                    <a:lstStyle/>
                    <a:p>
                      <a:r>
                        <a:rPr lang="en-US" sz="1600" b="1" dirty="0" smtClean="0"/>
                        <a:t>- What color do you add to get</a:t>
                      </a:r>
                      <a:r>
                        <a:rPr lang="en-US" sz="1600" b="1" baseline="0" dirty="0" smtClean="0"/>
                        <a:t> a different shade of a color? – Black</a:t>
                      </a:r>
                    </a:p>
                    <a:p>
                      <a:r>
                        <a:rPr lang="en-US" sz="1600" b="1" dirty="0" smtClean="0"/>
                        <a:t>- What color do</a:t>
                      </a:r>
                      <a:r>
                        <a:rPr lang="en-US" sz="1600" b="1" baseline="0" dirty="0" smtClean="0"/>
                        <a:t> you add to get a different tint of a color? - White</a:t>
                      </a:r>
                      <a:endParaRPr lang="en-US" sz="1600" b="1" dirty="0"/>
                    </a:p>
                  </a:txBody>
                  <a:tcPr/>
                </a:tc>
              </a:tr>
            </a:tbl>
          </a:graphicData>
        </a:graphic>
      </p:graphicFrame>
    </p:spTree>
    <p:extLst>
      <p:ext uri="{BB962C8B-B14F-4D97-AF65-F5344CB8AC3E}">
        <p14:creationId xmlns:p14="http://schemas.microsoft.com/office/powerpoint/2010/main" val="1562655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978</TotalTime>
  <Words>457</Words>
  <Application>Microsoft Office PowerPoint</Application>
  <PresentationFormat>Widescreen</PresentationFormat>
  <Paragraphs>57</Paragraphs>
  <Slides>12</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Vincent van Gogh</vt:lpstr>
      <vt:lpstr>Vincent van Gogh</vt:lpstr>
      <vt:lpstr>Vincent van Gogh</vt:lpstr>
      <vt:lpstr>Vincent van Gogh</vt:lpstr>
      <vt:lpstr>Vincent van Gogh</vt:lpstr>
      <vt:lpstr>Vincent van Gogh</vt:lpstr>
      <vt:lpstr>Vincent van Gogh</vt:lpstr>
      <vt:lpstr>Vincent van Gogh</vt:lpstr>
      <vt:lpstr>Vincent van Gogh</vt:lpstr>
      <vt:lpstr>PowerPoint Presentation</vt:lpstr>
      <vt:lpstr>PowerPoint Presentation</vt:lpstr>
      <vt:lpstr>Vincent van Gogh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Gogh</dc:title>
  <dc:creator>Microsoft account</dc:creator>
  <cp:lastModifiedBy>Microsoft account</cp:lastModifiedBy>
  <cp:revision>19</cp:revision>
  <dcterms:created xsi:type="dcterms:W3CDTF">2016-01-23T19:41:39Z</dcterms:created>
  <dcterms:modified xsi:type="dcterms:W3CDTF">2016-01-26T12:54:23Z</dcterms:modified>
</cp:coreProperties>
</file>