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682AF-AF9F-4DF2-B362-48FB0664D141}" type="datetimeFigureOut">
              <a:rPr lang="en-US" smtClean="0"/>
              <a:pPr/>
              <a:t>11/19/2009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78557-05FB-42C0-B5FF-9D47E26993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068D5-3385-4BBF-92BA-7E4A0E8116FE}" type="slidenum">
              <a:rPr lang="en-US"/>
              <a:pPr/>
              <a:t>1</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6D9C6-0D74-4A86-B840-402D14D34014}" type="slidenum">
              <a:rPr lang="en-US"/>
              <a:pPr/>
              <a:t>10</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6A889-7837-450A-8B98-35EFB89F7BF2}" type="slidenum">
              <a:rPr lang="en-US"/>
              <a:pPr/>
              <a:t>11</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35CBC2-CBE0-4F61-85B8-FE879BE18350}" type="slidenum">
              <a:rPr lang="en-US"/>
              <a:pPr/>
              <a:t>12</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A2148-6E97-4B55-B569-9316B457E84A}" type="slidenum">
              <a:rPr lang="en-US"/>
              <a:pPr/>
              <a:t>13</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D8CED-6573-465F-997D-7B026DFA97FF}" type="slidenum">
              <a:rPr lang="en-US"/>
              <a:pPr/>
              <a:t>14</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8EDE9-CCE8-4ECF-820F-B4737D9CED35}" type="slidenum">
              <a:rPr lang="en-US"/>
              <a:pPr/>
              <a:t>15</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56A00-BF64-4AC5-8A73-77975F84C193}" type="slidenum">
              <a:rPr lang="en-US"/>
              <a:pPr/>
              <a:t>16</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5AE48-4D1B-4EC9-916C-3EFC05A9E69A}" type="slidenum">
              <a:rPr lang="en-US"/>
              <a:pPr/>
              <a:t>17</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06D71-7A34-410F-8C40-2679E1BD41B7}" type="slidenum">
              <a:rPr lang="en-US"/>
              <a:pPr/>
              <a:t>18</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00830-A733-4F8D-A443-7B2829C1C5EC}" type="slidenum">
              <a:rPr lang="en-US"/>
              <a:pPr/>
              <a:t>19</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8979B-5D7B-4CE6-B1AF-3E7485FDD477}" type="slidenum">
              <a:rPr lang="en-US"/>
              <a:pPr/>
              <a:t>2</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C34CC0-B785-4916-83A4-87CFC5406B2C}" type="slidenum">
              <a:rPr lang="en-US"/>
              <a:pPr/>
              <a:t>20</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682E6-51BA-436E-84C7-F854FED79F7D}" type="slidenum">
              <a:rPr lang="en-US"/>
              <a:pPr/>
              <a:t>21</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E2857-D064-4567-B202-94CA0FA7F6FA}" type="slidenum">
              <a:rPr lang="en-US"/>
              <a:pPr/>
              <a:t>3</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3463F-8F72-4D89-B90F-12EC9FD5779A}" type="slidenum">
              <a:rPr lang="en-US"/>
              <a:pPr/>
              <a:t>4</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1065F-ED92-4BC6-99C3-31E7CF136ADC}" type="slidenum">
              <a:rPr lang="en-US"/>
              <a:pPr/>
              <a:t>5</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F8791-7AD0-4FBE-9100-11CB14FF1D1F}" type="slidenum">
              <a:rPr lang="en-US"/>
              <a:pPr/>
              <a:t>6</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245A0-DA7D-4EDF-BC2F-160F315783FB}" type="slidenum">
              <a:rPr lang="en-US"/>
              <a:pPr/>
              <a:t>7</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68B32-DD94-4B29-9677-4F489EF7674F}"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A7229-668C-4979-9AA1-A09BADF1460D}" type="slidenum">
              <a:rPr lang="en-US"/>
              <a:pPr/>
              <a:t>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5109496-0601-4EA8-8D23-75D39C678AF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7A1AFE9-F949-4C43-BC0F-6721B27253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9E9C3-A7B3-4409-8DBB-06A127515633}" type="datetimeFigureOut">
              <a:rPr lang="en-US" smtClean="0"/>
              <a:pPr/>
              <a:t>11/19/2009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27609-B189-43F6-8FD9-5B1F4E2CF6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9E9C3-A7B3-4409-8DBB-06A127515633}" type="datetimeFigureOut">
              <a:rPr lang="en-US" smtClean="0"/>
              <a:pPr/>
              <a:t>11/19/2009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27609-B189-43F6-8FD9-5B1F4E2CF6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81000" y="990600"/>
            <a:ext cx="6248400" cy="762000"/>
          </a:xfrm>
        </p:spPr>
        <p:txBody>
          <a:bodyPr/>
          <a:lstStyle/>
          <a:p>
            <a:r>
              <a:rPr lang="en-US"/>
              <a:t>Ch. 4-4</a:t>
            </a:r>
          </a:p>
        </p:txBody>
      </p:sp>
      <p:sp>
        <p:nvSpPr>
          <p:cNvPr id="111619" name="Rectangle 3"/>
          <p:cNvSpPr>
            <a:spLocks noGrp="1" noChangeArrowheads="1"/>
          </p:cNvSpPr>
          <p:nvPr>
            <p:ph type="subTitle" idx="1"/>
          </p:nvPr>
        </p:nvSpPr>
        <p:spPr>
          <a:xfrm>
            <a:off x="304800" y="1905000"/>
            <a:ext cx="6019800" cy="1447800"/>
          </a:xfrm>
        </p:spPr>
        <p:txBody>
          <a:bodyPr/>
          <a:lstStyle/>
          <a:p>
            <a:r>
              <a:rPr lang="en-US" sz="4400" b="1"/>
              <a:t>Aquatic Ecosystems</a:t>
            </a:r>
          </a:p>
        </p:txBody>
      </p:sp>
      <p:pic>
        <p:nvPicPr>
          <p:cNvPr id="111620" name="Picture 4" descr="PH02999J"/>
          <p:cNvPicPr>
            <a:picLocks noChangeAspect="1" noChangeArrowheads="1"/>
          </p:cNvPicPr>
          <p:nvPr/>
        </p:nvPicPr>
        <p:blipFill>
          <a:blip r:embed="rId3"/>
          <a:srcRect/>
          <a:stretch>
            <a:fillRect/>
          </a:stretch>
        </p:blipFill>
        <p:spPr bwMode="auto">
          <a:xfrm>
            <a:off x="1219200" y="2819400"/>
            <a:ext cx="4572000"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8837613" cy="457200"/>
          </a:xfrm>
          <a:noFill/>
          <a:ln/>
        </p:spPr>
        <p:txBody>
          <a:bodyPr lIns="91435" tIns="45718" rIns="91435" bIns="45718" anchor="t">
            <a:normAutofit fontScale="90000"/>
          </a:bodyPr>
          <a:lstStyle/>
          <a:p>
            <a:pPr>
              <a:tabLst>
                <a:tab pos="1028700" algn="l"/>
              </a:tabLst>
            </a:pPr>
            <a:r>
              <a:rPr lang="en-US" sz="1800">
                <a:solidFill>
                  <a:schemeClr val="tx1"/>
                </a:solidFill>
                <a:latin typeface="Arial" charset="0"/>
                <a:cs typeface="Times" pitchFamily="-64" charset="0"/>
              </a:rPr>
              <a:t>Figure 50.15  Lake stratification and seasonal turnover (Layer 4)</a:t>
            </a:r>
            <a:br>
              <a:rPr lang="en-US" sz="1800">
                <a:solidFill>
                  <a:schemeClr val="tx1"/>
                </a:solidFill>
                <a:latin typeface="Arial" charset="0"/>
                <a:cs typeface="Times" pitchFamily="-64" charset="0"/>
              </a:rPr>
            </a:br>
            <a:endParaRPr lang="en-US">
              <a:solidFill>
                <a:schemeClr val="tx1"/>
              </a:solidFill>
              <a:latin typeface="Arial" charset="0"/>
              <a:cs typeface="Times" pitchFamily="-64" charset="0"/>
            </a:endParaRPr>
          </a:p>
        </p:txBody>
      </p:sp>
      <p:sp>
        <p:nvSpPr>
          <p:cNvPr id="87043"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87044" name="Picture 4"/>
          <p:cNvPicPr>
            <a:picLocks noChangeAspect="1" noChangeArrowheads="1"/>
          </p:cNvPicPr>
          <p:nvPr/>
        </p:nvPicPr>
        <p:blipFill>
          <a:blip r:embed="rId3"/>
          <a:srcRect/>
          <a:stretch>
            <a:fillRect/>
          </a:stretch>
        </p:blipFill>
        <p:spPr bwMode="auto">
          <a:xfrm>
            <a:off x="76200" y="1066800"/>
            <a:ext cx="8991600" cy="49799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wetlands_sequence"/>
          <p:cNvPicPr>
            <a:picLocks noChangeAspect="1" noChangeArrowheads="1"/>
          </p:cNvPicPr>
          <p:nvPr/>
        </p:nvPicPr>
        <p:blipFill>
          <a:blip r:embed="rId3"/>
          <a:srcRect/>
          <a:stretch>
            <a:fillRect/>
          </a:stretch>
        </p:blipFill>
        <p:spPr bwMode="auto">
          <a:xfrm>
            <a:off x="0" y="2057400"/>
            <a:ext cx="9090025" cy="2590800"/>
          </a:xfrm>
          <a:prstGeom prst="rect">
            <a:avLst/>
          </a:prstGeom>
          <a:noFill/>
        </p:spPr>
      </p:pic>
      <p:sp>
        <p:nvSpPr>
          <p:cNvPr id="244741" name="Rectangle 5"/>
          <p:cNvSpPr>
            <a:spLocks noChangeArrowheads="1"/>
          </p:cNvSpPr>
          <p:nvPr/>
        </p:nvSpPr>
        <p:spPr bwMode="auto">
          <a:xfrm>
            <a:off x="1812925" y="365125"/>
            <a:ext cx="2765425" cy="457200"/>
          </a:xfrm>
          <a:prstGeom prst="rect">
            <a:avLst/>
          </a:prstGeom>
          <a:noFill/>
          <a:ln w="9525">
            <a:noFill/>
            <a:miter lim="800000"/>
            <a:headEnd/>
            <a:tailEnd/>
          </a:ln>
          <a:effectLst/>
        </p:spPr>
        <p:txBody>
          <a:bodyPr wrap="none">
            <a:spAutoFit/>
          </a:bodyPr>
          <a:lstStyle/>
          <a:p>
            <a:r>
              <a:rPr lang="en-US"/>
              <a:t>Freshwater Wetlands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flipV="1">
            <a:off x="685800" y="669925"/>
            <a:ext cx="7772400" cy="673100"/>
          </a:xfrm>
        </p:spPr>
        <p:txBody>
          <a:bodyPr>
            <a:normAutofit fontScale="90000"/>
          </a:bodyPr>
          <a:lstStyle/>
          <a:p>
            <a:endParaRPr lang="en-US"/>
          </a:p>
        </p:txBody>
      </p:sp>
      <p:sp>
        <p:nvSpPr>
          <p:cNvPr id="95235" name="Rectangle 3"/>
          <p:cNvSpPr>
            <a:spLocks noGrp="1" noChangeArrowheads="1"/>
          </p:cNvSpPr>
          <p:nvPr>
            <p:ph type="body" idx="1"/>
          </p:nvPr>
        </p:nvSpPr>
        <p:spPr>
          <a:xfrm>
            <a:off x="685800" y="304800"/>
            <a:ext cx="7772400" cy="5791200"/>
          </a:xfrm>
        </p:spPr>
        <p:txBody>
          <a:bodyPr>
            <a:normAutofit lnSpcReduction="10000"/>
          </a:bodyPr>
          <a:lstStyle/>
          <a:p>
            <a:pPr>
              <a:lnSpc>
                <a:spcPct val="90000"/>
              </a:lnSpc>
              <a:buFont typeface="Wingdings" pitchFamily="-64" charset="2"/>
              <a:buNone/>
            </a:pPr>
            <a:r>
              <a:rPr lang="en-US" sz="2800"/>
              <a:t>	3.  </a:t>
            </a:r>
            <a:r>
              <a:rPr lang="en-US" sz="2800" b="1"/>
              <a:t>Freshwater Wetlands</a:t>
            </a:r>
            <a:r>
              <a:rPr lang="en-US" sz="2800"/>
              <a:t>—bogs, marshes, and swamps</a:t>
            </a:r>
          </a:p>
          <a:p>
            <a:pPr>
              <a:lnSpc>
                <a:spcPct val="90000"/>
              </a:lnSpc>
              <a:buFont typeface="Wingdings" pitchFamily="-64" charset="2"/>
              <a:buNone/>
            </a:pPr>
            <a:r>
              <a:rPr lang="en-US" sz="2800"/>
              <a:t>		a.  An ecosystem in which water either covers the soil or is present at or near the surface of the soil for at least part of the year.</a:t>
            </a:r>
          </a:p>
          <a:p>
            <a:pPr>
              <a:lnSpc>
                <a:spcPct val="90000"/>
              </a:lnSpc>
              <a:buFont typeface="Wingdings" pitchFamily="-64" charset="2"/>
              <a:buNone/>
            </a:pPr>
            <a:r>
              <a:rPr lang="en-US" sz="2800"/>
              <a:t>		b.  Water may be flowing or standing and fresh, salty, or brackish.</a:t>
            </a:r>
          </a:p>
          <a:p>
            <a:pPr>
              <a:lnSpc>
                <a:spcPct val="90000"/>
              </a:lnSpc>
              <a:buFont typeface="Wingdings" pitchFamily="-64" charset="2"/>
              <a:buNone/>
            </a:pPr>
            <a:r>
              <a:rPr lang="en-US" sz="2800"/>
              <a:t>		c. Many are very productive ecosystems that serve as breeding grounds for insects, fishes and other aquatic animals, amphibians, and birds.</a:t>
            </a:r>
          </a:p>
          <a:p>
            <a:pPr>
              <a:lnSpc>
                <a:spcPct val="90000"/>
              </a:lnSpc>
              <a:buFont typeface="Wingdings" pitchFamily="-64" charset="2"/>
              <a:buNone/>
            </a:pPr>
            <a:r>
              <a:rPr lang="en-US" sz="2800"/>
              <a:t>		d.  Three main types are bogs, marshes, and swamps.</a:t>
            </a:r>
          </a:p>
          <a:p>
            <a:pPr>
              <a:lnSpc>
                <a:spcPct val="90000"/>
              </a:lnSpc>
              <a:buFont typeface="Wingdings" pitchFamily="-64" charset="2"/>
              <a:buNone/>
            </a:pPr>
            <a:r>
              <a:rPr lang="en-US" sz="2800"/>
              <a:t>		e.  Bogs are very acidic and often contain sphagnum moss.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flipV="1">
            <a:off x="685800" y="609600"/>
            <a:ext cx="7772400" cy="671513"/>
          </a:xfrm>
        </p:spPr>
        <p:txBody>
          <a:bodyPr>
            <a:normAutofit fontScale="90000"/>
          </a:bodyPr>
          <a:lstStyle/>
          <a:p>
            <a:endParaRPr lang="en-US"/>
          </a:p>
        </p:txBody>
      </p:sp>
      <p:sp>
        <p:nvSpPr>
          <p:cNvPr id="96259" name="Rectangle 3"/>
          <p:cNvSpPr>
            <a:spLocks noGrp="1" noChangeArrowheads="1"/>
          </p:cNvSpPr>
          <p:nvPr>
            <p:ph type="body" idx="1"/>
          </p:nvPr>
        </p:nvSpPr>
        <p:spPr>
          <a:xfrm>
            <a:off x="685800" y="762000"/>
            <a:ext cx="7772400" cy="5334000"/>
          </a:xfrm>
        </p:spPr>
        <p:txBody>
          <a:bodyPr/>
          <a:lstStyle/>
          <a:p>
            <a:pPr>
              <a:buFont typeface="Wingdings" pitchFamily="-64" charset="2"/>
              <a:buNone/>
            </a:pPr>
            <a:r>
              <a:rPr lang="en-US"/>
              <a:t>		f.  Marshes are shallow wetlands along rivers.  Often contain cattails, rushes, and other tall, grasslike plants. </a:t>
            </a:r>
          </a:p>
          <a:p>
            <a:pPr>
              <a:buFont typeface="Wingdings" pitchFamily="-64" charset="2"/>
              <a:buNone/>
            </a:pPr>
            <a:r>
              <a:rPr lang="en-US"/>
              <a:t>		g.  Swamps look like flooded forests through which water flows slowly.</a:t>
            </a:r>
          </a:p>
          <a:p>
            <a:pPr>
              <a:buFont typeface="Wingdings" pitchFamily="-64" charset="2"/>
              <a:buNone/>
            </a:pPr>
            <a:r>
              <a:rPr lang="en-US"/>
              <a:t>		h.  Some wetlands are wet year-round while others may not always be covered with water.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228600"/>
            <a:ext cx="7772400" cy="1143000"/>
          </a:xfrm>
        </p:spPr>
        <p:txBody>
          <a:bodyPr/>
          <a:lstStyle/>
          <a:p>
            <a:r>
              <a:rPr lang="en-US"/>
              <a:t>Mangrove Swamps</a:t>
            </a:r>
          </a:p>
        </p:txBody>
      </p:sp>
      <p:sp>
        <p:nvSpPr>
          <p:cNvPr id="98307" name="Rectangle 3"/>
          <p:cNvSpPr>
            <a:spLocks noGrp="1" noChangeArrowheads="1"/>
          </p:cNvSpPr>
          <p:nvPr>
            <p:ph type="body" sz="half" idx="1"/>
          </p:nvPr>
        </p:nvSpPr>
        <p:spPr>
          <a:xfrm>
            <a:off x="685800" y="1524000"/>
            <a:ext cx="3810000" cy="4114800"/>
          </a:xfrm>
        </p:spPr>
        <p:txBody>
          <a:bodyPr>
            <a:normAutofit fontScale="92500" lnSpcReduction="10000"/>
          </a:bodyPr>
          <a:lstStyle/>
          <a:p>
            <a:pPr>
              <a:lnSpc>
                <a:spcPct val="90000"/>
              </a:lnSpc>
            </a:pPr>
            <a:r>
              <a:rPr lang="en-US" sz="2400"/>
              <a:t>Coastal wetlands widespread in tropical regions, including southern Florida and Hawaii.</a:t>
            </a:r>
          </a:p>
          <a:p>
            <a:pPr>
              <a:lnSpc>
                <a:spcPct val="90000"/>
              </a:lnSpc>
            </a:pPr>
            <a:r>
              <a:rPr lang="en-US" sz="2400"/>
              <a:t>Dominant plants are salt-tolerant trees called mangroves.  Seagrasses are also common below the low-tide line.</a:t>
            </a:r>
          </a:p>
          <a:p>
            <a:pPr>
              <a:lnSpc>
                <a:spcPct val="90000"/>
              </a:lnSpc>
            </a:pPr>
            <a:r>
              <a:rPr lang="en-US" sz="2400"/>
              <a:t>Also valuable nurseries for fish and shellfish.</a:t>
            </a:r>
          </a:p>
          <a:p>
            <a:pPr>
              <a:lnSpc>
                <a:spcPct val="90000"/>
              </a:lnSpc>
            </a:pPr>
            <a:r>
              <a:rPr lang="en-US" sz="2400"/>
              <a:t>Largest in the continental U.S. is within Florida’s Everglades National Park.</a:t>
            </a:r>
          </a:p>
          <a:p>
            <a:pPr>
              <a:lnSpc>
                <a:spcPct val="90000"/>
              </a:lnSpc>
            </a:pPr>
            <a:endParaRPr lang="en-US" sz="2400"/>
          </a:p>
        </p:txBody>
      </p:sp>
      <p:sp>
        <p:nvSpPr>
          <p:cNvPr id="98308" name="Rectangle 4"/>
          <p:cNvSpPr>
            <a:spLocks noGrp="1" noChangeArrowheads="1"/>
          </p:cNvSpPr>
          <p:nvPr>
            <p:ph sz="half" idx="2"/>
          </p:nvPr>
        </p:nvSpPr>
        <p:spPr/>
        <p:txBody>
          <a:bodyPr/>
          <a:lstStyle/>
          <a:p>
            <a:endParaRPr lang="en-US" sz="2800"/>
          </a:p>
        </p:txBody>
      </p:sp>
      <p:pic>
        <p:nvPicPr>
          <p:cNvPr id="98309" name="Picture 5" descr="219193-Mangrove-swamp-0"/>
          <p:cNvPicPr>
            <a:picLocks noChangeAspect="1" noChangeArrowheads="1"/>
          </p:cNvPicPr>
          <p:nvPr/>
        </p:nvPicPr>
        <p:blipFill>
          <a:blip r:embed="rId3"/>
          <a:srcRect/>
          <a:stretch>
            <a:fillRect/>
          </a:stretch>
        </p:blipFill>
        <p:spPr bwMode="auto">
          <a:xfrm>
            <a:off x="4419600" y="1752600"/>
            <a:ext cx="4572000" cy="4343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0" y="228600"/>
            <a:ext cx="6553200" cy="990600"/>
          </a:xfrm>
        </p:spPr>
        <p:txBody>
          <a:bodyPr/>
          <a:lstStyle/>
          <a:p>
            <a:r>
              <a:rPr lang="en-US"/>
              <a:t>Estuaries</a:t>
            </a:r>
          </a:p>
        </p:txBody>
      </p:sp>
      <p:sp>
        <p:nvSpPr>
          <p:cNvPr id="97283" name="Rectangle 3"/>
          <p:cNvSpPr>
            <a:spLocks noGrp="1" noChangeArrowheads="1"/>
          </p:cNvSpPr>
          <p:nvPr>
            <p:ph type="body" sz="half" idx="1"/>
          </p:nvPr>
        </p:nvSpPr>
        <p:spPr>
          <a:xfrm>
            <a:off x="152400" y="762000"/>
            <a:ext cx="4267200" cy="6096000"/>
          </a:xfrm>
        </p:spPr>
        <p:txBody>
          <a:bodyPr/>
          <a:lstStyle/>
          <a:p>
            <a:pPr>
              <a:lnSpc>
                <a:spcPct val="90000"/>
              </a:lnSpc>
            </a:pPr>
            <a:r>
              <a:rPr lang="en-US" sz="2400"/>
              <a:t>Wetlands formed where rivers meet the sea.</a:t>
            </a:r>
          </a:p>
          <a:p>
            <a:pPr>
              <a:lnSpc>
                <a:spcPct val="90000"/>
              </a:lnSpc>
            </a:pPr>
            <a:r>
              <a:rPr lang="en-US" sz="2400"/>
              <a:t>Contain a mixture of fresh and salt water and are affected by the ocean tides.</a:t>
            </a:r>
          </a:p>
          <a:p>
            <a:pPr>
              <a:lnSpc>
                <a:spcPct val="90000"/>
              </a:lnSpc>
            </a:pPr>
            <a:r>
              <a:rPr lang="en-US" sz="2400"/>
              <a:t>Producers include plants, algae, and both photosynthetic and chemosynthetic bacteria.</a:t>
            </a:r>
          </a:p>
          <a:p>
            <a:pPr>
              <a:lnSpc>
                <a:spcPct val="90000"/>
              </a:lnSpc>
            </a:pPr>
            <a:r>
              <a:rPr lang="en-US" sz="2400"/>
              <a:t>Much food enters the food web as </a:t>
            </a:r>
            <a:r>
              <a:rPr lang="en-US" sz="2400" b="1"/>
              <a:t>detritus </a:t>
            </a:r>
            <a:r>
              <a:rPr lang="en-US" sz="2400"/>
              <a:t>which is fed upon by clams, worms, and sponges.</a:t>
            </a:r>
          </a:p>
          <a:p>
            <a:pPr>
              <a:lnSpc>
                <a:spcPct val="90000"/>
              </a:lnSpc>
            </a:pPr>
            <a:r>
              <a:rPr lang="en-US" sz="2400"/>
              <a:t>Estuaries are spawning and and nursery grounds for fishes and shellfish such as crabs and shrimps.</a:t>
            </a:r>
          </a:p>
        </p:txBody>
      </p:sp>
      <p:pic>
        <p:nvPicPr>
          <p:cNvPr id="97292" name="Picture 12" descr="exe_estuary"/>
          <p:cNvPicPr>
            <a:picLocks noGrp="1" noChangeAspect="1" noChangeArrowheads="1"/>
          </p:cNvPicPr>
          <p:nvPr>
            <p:ph sz="half" idx="2"/>
          </p:nvPr>
        </p:nvPicPr>
        <p:blipFill>
          <a:blip r:embed="rId3"/>
          <a:srcRect/>
          <a:stretch>
            <a:fillRect/>
          </a:stretch>
        </p:blipFill>
        <p:spPr>
          <a:xfrm>
            <a:off x="4648200" y="2133600"/>
            <a:ext cx="3810000" cy="3810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Chesapeake Bay estuary</a:t>
            </a:r>
          </a:p>
        </p:txBody>
      </p:sp>
      <p:sp>
        <p:nvSpPr>
          <p:cNvPr id="114691" name="Rectangle 3"/>
          <p:cNvSpPr>
            <a:spLocks noGrp="1" noChangeArrowheads="1"/>
          </p:cNvSpPr>
          <p:nvPr>
            <p:ph type="body" sz="half" idx="1"/>
          </p:nvPr>
        </p:nvSpPr>
        <p:spPr/>
        <p:txBody>
          <a:bodyPr/>
          <a:lstStyle/>
          <a:p>
            <a:pPr>
              <a:lnSpc>
                <a:spcPct val="90000"/>
              </a:lnSpc>
            </a:pPr>
            <a:r>
              <a:rPr lang="en-US" sz="2800" b="1"/>
              <a:t>Salt marshes</a:t>
            </a:r>
            <a:r>
              <a:rPr lang="en-US" sz="2800"/>
              <a:t> are temperate zone estuaries dominated by salt-tolerant grasses.  One of the largest systems of connected salt marshes surrounds the Chesapeake Bay estuary. </a:t>
            </a:r>
          </a:p>
          <a:p>
            <a:pPr>
              <a:lnSpc>
                <a:spcPct val="90000"/>
              </a:lnSpc>
            </a:pPr>
            <a:endParaRPr lang="en-US" sz="2800"/>
          </a:p>
        </p:txBody>
      </p:sp>
      <p:pic>
        <p:nvPicPr>
          <p:cNvPr id="114693" name="Picture 5"/>
          <p:cNvPicPr>
            <a:picLocks noGrp="1" noChangeAspect="1" noChangeArrowheads="1"/>
          </p:cNvPicPr>
          <p:nvPr>
            <p:ph sz="half" idx="2"/>
          </p:nvPr>
        </p:nvPicPr>
        <p:blipFill>
          <a:blip r:embed="rId3"/>
          <a:srcRect/>
          <a:stretch>
            <a:fillRect/>
          </a:stretch>
        </p:blipFill>
        <p:spPr>
          <a:xfrm>
            <a:off x="4648200" y="2820988"/>
            <a:ext cx="3810000" cy="2433637"/>
          </a:xfrm>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8837613" cy="457200"/>
          </a:xfrm>
          <a:noFill/>
          <a:ln/>
        </p:spPr>
        <p:txBody>
          <a:bodyPr lIns="91435" tIns="45718" rIns="91435" bIns="45718" anchor="t">
            <a:normAutofit fontScale="90000"/>
          </a:bodyPr>
          <a:lstStyle/>
          <a:p>
            <a:pPr>
              <a:tabLst>
                <a:tab pos="1028700" algn="l"/>
              </a:tabLst>
            </a:pPr>
            <a:r>
              <a:rPr lang="en-US" sz="1800">
                <a:solidFill>
                  <a:schemeClr val="tx1"/>
                </a:solidFill>
                <a:latin typeface="Arial" charset="0"/>
                <a:cs typeface="Times" pitchFamily="-64" charset="0"/>
              </a:rPr>
              <a:t>Figure 50.21  Wetlands (top) and estuaries (bottom)</a:t>
            </a:r>
            <a:br>
              <a:rPr lang="en-US" sz="1800">
                <a:solidFill>
                  <a:schemeClr val="tx1"/>
                </a:solidFill>
                <a:latin typeface="Arial" charset="0"/>
                <a:cs typeface="Times" pitchFamily="-64" charset="0"/>
              </a:rPr>
            </a:br>
            <a:endParaRPr lang="en-US">
              <a:solidFill>
                <a:schemeClr val="tx1"/>
              </a:solidFill>
              <a:latin typeface="Arial" charset="0"/>
              <a:cs typeface="Times" pitchFamily="-64" charset="0"/>
            </a:endParaRPr>
          </a:p>
        </p:txBody>
      </p:sp>
      <p:sp>
        <p:nvSpPr>
          <p:cNvPr id="88067"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88068" name="Picture 4"/>
          <p:cNvPicPr>
            <a:picLocks noChangeAspect="1" noChangeArrowheads="1"/>
          </p:cNvPicPr>
          <p:nvPr/>
        </p:nvPicPr>
        <p:blipFill>
          <a:blip r:embed="rId3"/>
          <a:srcRect/>
          <a:stretch>
            <a:fillRect/>
          </a:stretch>
        </p:blipFill>
        <p:spPr bwMode="auto">
          <a:xfrm>
            <a:off x="2259013" y="381000"/>
            <a:ext cx="4625975" cy="6324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8837613" cy="457200"/>
          </a:xfrm>
          <a:noFill/>
          <a:ln/>
        </p:spPr>
        <p:txBody>
          <a:bodyPr lIns="91435" tIns="45718" rIns="91435" bIns="45718" anchor="t">
            <a:normAutofit fontScale="90000"/>
          </a:bodyPr>
          <a:lstStyle/>
          <a:p>
            <a:pPr>
              <a:tabLst>
                <a:tab pos="1028700" algn="l"/>
              </a:tabLst>
            </a:pPr>
            <a:r>
              <a:rPr lang="en-US" sz="1800">
                <a:solidFill>
                  <a:schemeClr val="tx1"/>
                </a:solidFill>
                <a:latin typeface="Arial" charset="0"/>
                <a:cs typeface="Times" pitchFamily="-64" charset="0"/>
              </a:rPr>
              <a:t>Figure 50.22  Zonation in the marine environment</a:t>
            </a:r>
            <a:br>
              <a:rPr lang="en-US" sz="1800">
                <a:solidFill>
                  <a:schemeClr val="tx1"/>
                </a:solidFill>
                <a:latin typeface="Arial" charset="0"/>
                <a:cs typeface="Times" pitchFamily="-64" charset="0"/>
              </a:rPr>
            </a:br>
            <a:endParaRPr lang="en-US">
              <a:solidFill>
                <a:schemeClr val="tx1"/>
              </a:solidFill>
              <a:latin typeface="Arial" charset="0"/>
              <a:cs typeface="Times" pitchFamily="-64" charset="0"/>
            </a:endParaRPr>
          </a:p>
        </p:txBody>
      </p:sp>
      <p:sp>
        <p:nvSpPr>
          <p:cNvPr id="89091"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89092" name="Picture 4"/>
          <p:cNvPicPr>
            <a:picLocks noChangeAspect="1" noChangeArrowheads="1"/>
          </p:cNvPicPr>
          <p:nvPr/>
        </p:nvPicPr>
        <p:blipFill>
          <a:blip r:embed="rId3"/>
          <a:srcRect/>
          <a:stretch>
            <a:fillRect/>
          </a:stretch>
        </p:blipFill>
        <p:spPr bwMode="auto">
          <a:xfrm>
            <a:off x="1041400" y="381000"/>
            <a:ext cx="7061200" cy="63801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609600"/>
            <a:ext cx="7772400" cy="609600"/>
          </a:xfrm>
        </p:spPr>
        <p:txBody>
          <a:bodyPr>
            <a:normAutofit fontScale="90000"/>
          </a:bodyPr>
          <a:lstStyle/>
          <a:p>
            <a:r>
              <a:rPr lang="en-US"/>
              <a:t>Marine Ecosystems</a:t>
            </a:r>
          </a:p>
        </p:txBody>
      </p:sp>
      <p:sp>
        <p:nvSpPr>
          <p:cNvPr id="99331" name="Rectangle 3"/>
          <p:cNvSpPr>
            <a:spLocks noGrp="1" noChangeArrowheads="1"/>
          </p:cNvSpPr>
          <p:nvPr>
            <p:ph type="body" idx="1"/>
          </p:nvPr>
        </p:nvSpPr>
        <p:spPr>
          <a:xfrm>
            <a:off x="685800" y="1524000"/>
            <a:ext cx="7772400" cy="4572000"/>
          </a:xfrm>
        </p:spPr>
        <p:txBody>
          <a:bodyPr/>
          <a:lstStyle/>
          <a:p>
            <a:pPr>
              <a:lnSpc>
                <a:spcPct val="90000"/>
              </a:lnSpc>
            </a:pPr>
            <a:r>
              <a:rPr lang="en-US" b="1"/>
              <a:t>Photic zone</a:t>
            </a:r>
            <a:r>
              <a:rPr lang="en-US"/>
              <a:t>—where light penetrates, up to 200 m, where algae and other producers grow</a:t>
            </a:r>
          </a:p>
          <a:p>
            <a:pPr>
              <a:lnSpc>
                <a:spcPct val="90000"/>
              </a:lnSpc>
            </a:pPr>
            <a:r>
              <a:rPr lang="en-US" b="1"/>
              <a:t>Aphotic zone</a:t>
            </a:r>
            <a:r>
              <a:rPr lang="en-US"/>
              <a:t>—permanently dark</a:t>
            </a:r>
          </a:p>
          <a:p>
            <a:pPr>
              <a:lnSpc>
                <a:spcPct val="90000"/>
              </a:lnSpc>
            </a:pPr>
            <a:r>
              <a:rPr lang="en-US"/>
              <a:t>Three other zones are based on distance from the shore and depth:</a:t>
            </a:r>
          </a:p>
          <a:p>
            <a:pPr lvl="1">
              <a:lnSpc>
                <a:spcPct val="90000"/>
              </a:lnSpc>
            </a:pPr>
            <a:r>
              <a:rPr lang="en-US" b="1"/>
              <a:t>Intertidal zone</a:t>
            </a:r>
          </a:p>
          <a:p>
            <a:pPr lvl="1">
              <a:lnSpc>
                <a:spcPct val="90000"/>
              </a:lnSpc>
            </a:pPr>
            <a:r>
              <a:rPr lang="en-US" b="1"/>
              <a:t>Coastal ocean</a:t>
            </a:r>
          </a:p>
          <a:p>
            <a:pPr lvl="1">
              <a:lnSpc>
                <a:spcPct val="90000"/>
              </a:lnSpc>
            </a:pPr>
            <a:r>
              <a:rPr lang="en-US" b="1"/>
              <a:t>Open ocean or oceanic zone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1144588"/>
            <a:ext cx="7772400" cy="608012"/>
          </a:xfrm>
        </p:spPr>
        <p:txBody>
          <a:bodyPr>
            <a:normAutofit fontScale="90000"/>
          </a:bodyPr>
          <a:lstStyle/>
          <a:p>
            <a:r>
              <a:rPr lang="en-US"/>
              <a:t>Aquatic Ecosystems</a:t>
            </a:r>
          </a:p>
        </p:txBody>
      </p:sp>
      <p:sp>
        <p:nvSpPr>
          <p:cNvPr id="92163" name="Rectangle 3"/>
          <p:cNvSpPr>
            <a:spLocks noGrp="1" noChangeArrowheads="1"/>
          </p:cNvSpPr>
          <p:nvPr>
            <p:ph type="body" idx="1"/>
          </p:nvPr>
        </p:nvSpPr>
        <p:spPr/>
        <p:txBody>
          <a:bodyPr/>
          <a:lstStyle/>
          <a:p>
            <a:r>
              <a:rPr lang="en-US" sz="2400"/>
              <a:t>Nearly ¾ of Earth’s surface is covered with water.</a:t>
            </a:r>
          </a:p>
          <a:p>
            <a:r>
              <a:rPr lang="en-US" sz="2400"/>
              <a:t>Abiotic factors that govern aquatic ecosystems include:</a:t>
            </a:r>
          </a:p>
          <a:p>
            <a:pPr lvl="1"/>
            <a:r>
              <a:rPr lang="en-US" sz="2400"/>
              <a:t>depth of water—determines the amount of light an organism receives</a:t>
            </a:r>
          </a:p>
          <a:p>
            <a:pPr lvl="1"/>
            <a:r>
              <a:rPr lang="en-US" sz="2400"/>
              <a:t>flow of water</a:t>
            </a:r>
          </a:p>
          <a:p>
            <a:pPr lvl="1"/>
            <a:r>
              <a:rPr lang="en-US" sz="2400"/>
              <a:t>temperature of water</a:t>
            </a:r>
          </a:p>
          <a:p>
            <a:pPr lvl="1"/>
            <a:r>
              <a:rPr lang="en-US" sz="2400"/>
              <a:t>chemistry of the water—refers primarily to amount of dissolved chemicals, especially salts, nutrients, and oxygen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657225"/>
            <a:ext cx="7772400" cy="609600"/>
          </a:xfrm>
        </p:spPr>
        <p:txBody>
          <a:bodyPr>
            <a:normAutofit fontScale="90000"/>
          </a:bodyPr>
          <a:lstStyle/>
          <a:p>
            <a:r>
              <a:rPr lang="en-US"/>
              <a:t>Intertidal Zone</a:t>
            </a:r>
          </a:p>
        </p:txBody>
      </p:sp>
      <p:sp>
        <p:nvSpPr>
          <p:cNvPr id="100355" name="Rectangle 3"/>
          <p:cNvSpPr>
            <a:spLocks noGrp="1" noChangeArrowheads="1"/>
          </p:cNvSpPr>
          <p:nvPr>
            <p:ph type="body" idx="1"/>
          </p:nvPr>
        </p:nvSpPr>
        <p:spPr>
          <a:xfrm>
            <a:off x="228600" y="1143000"/>
            <a:ext cx="7543800" cy="4953000"/>
          </a:xfrm>
        </p:spPr>
        <p:txBody>
          <a:bodyPr/>
          <a:lstStyle/>
          <a:p>
            <a:r>
              <a:rPr lang="en-US"/>
              <a:t>Organisms are exposed to regular and extreme changes in their surroundings.</a:t>
            </a:r>
          </a:p>
          <a:p>
            <a:pPr lvl="1"/>
            <a:r>
              <a:rPr lang="en-US"/>
              <a:t>Tides go in and out</a:t>
            </a:r>
          </a:p>
          <a:p>
            <a:pPr lvl="1"/>
            <a:r>
              <a:rPr lang="en-US"/>
              <a:t>Battered by waves and currents</a:t>
            </a:r>
          </a:p>
          <a:p>
            <a:pPr lvl="1"/>
            <a:r>
              <a:rPr lang="en-US"/>
              <a:t>Sunlight and temperature changes</a:t>
            </a:r>
          </a:p>
          <a:p>
            <a:pPr lvl="1"/>
            <a:r>
              <a:rPr lang="en-US"/>
              <a:t>Example is the rocky intertidal zone</a:t>
            </a:r>
          </a:p>
          <a:p>
            <a:pPr lvl="2"/>
            <a:r>
              <a:rPr lang="en-US"/>
              <a:t>Highest up is black algae</a:t>
            </a:r>
          </a:p>
          <a:p>
            <a:pPr lvl="2"/>
            <a:r>
              <a:rPr lang="en-US"/>
              <a:t>Next barnacles</a:t>
            </a:r>
          </a:p>
          <a:p>
            <a:pPr lvl="2"/>
            <a:r>
              <a:rPr lang="en-US"/>
              <a:t>Lowest can have mussels and green algae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0"/>
            <a:ext cx="7772400" cy="762000"/>
          </a:xfrm>
        </p:spPr>
        <p:txBody>
          <a:bodyPr/>
          <a:lstStyle/>
          <a:p>
            <a:r>
              <a:rPr lang="en-US"/>
              <a:t>Coastal Ocean</a:t>
            </a:r>
          </a:p>
        </p:txBody>
      </p:sp>
      <p:sp>
        <p:nvSpPr>
          <p:cNvPr id="101379" name="Rectangle 3"/>
          <p:cNvSpPr>
            <a:spLocks noGrp="1" noChangeArrowheads="1"/>
          </p:cNvSpPr>
          <p:nvPr>
            <p:ph type="body" idx="1"/>
          </p:nvPr>
        </p:nvSpPr>
        <p:spPr>
          <a:xfrm>
            <a:off x="685800" y="838200"/>
            <a:ext cx="7086600" cy="6019800"/>
          </a:xfrm>
        </p:spPr>
        <p:txBody>
          <a:bodyPr/>
          <a:lstStyle/>
          <a:p>
            <a:r>
              <a:rPr lang="en-US"/>
              <a:t>Extends from the low tide mark to the outer edge of the </a:t>
            </a:r>
            <a:r>
              <a:rPr lang="en-US" b="1"/>
              <a:t>continental shelf</a:t>
            </a:r>
            <a:r>
              <a:rPr lang="en-US"/>
              <a:t>, the border that surrounds the continents.</a:t>
            </a:r>
          </a:p>
          <a:p>
            <a:r>
              <a:rPr lang="en-US"/>
              <a:t>Most of the continental shelf falls within the photic zone so it is often rich in phytoplankton.</a:t>
            </a:r>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8837613" cy="457200"/>
          </a:xfrm>
          <a:noFill/>
          <a:ln/>
        </p:spPr>
        <p:txBody>
          <a:bodyPr lIns="91435" tIns="45718" rIns="91435" bIns="45718" anchor="t">
            <a:normAutofit fontScale="90000"/>
          </a:bodyPr>
          <a:lstStyle/>
          <a:p>
            <a:pPr>
              <a:tabLst>
                <a:tab pos="1028700" algn="l"/>
              </a:tabLst>
            </a:pPr>
            <a:r>
              <a:rPr lang="en-US" sz="1800">
                <a:solidFill>
                  <a:schemeClr val="tx1"/>
                </a:solidFill>
                <a:latin typeface="Arial" charset="0"/>
                <a:cs typeface="Times" pitchFamily="-64" charset="0"/>
              </a:rPr>
              <a:t>Figure 50.17  The distribution of major aquatic biomes</a:t>
            </a:r>
            <a:br>
              <a:rPr lang="en-US" sz="1800">
                <a:solidFill>
                  <a:schemeClr val="tx1"/>
                </a:solidFill>
                <a:latin typeface="Arial" charset="0"/>
                <a:cs typeface="Times" pitchFamily="-64" charset="0"/>
              </a:rPr>
            </a:br>
            <a:endParaRPr lang="en-US">
              <a:solidFill>
                <a:schemeClr val="tx1"/>
              </a:solidFill>
              <a:latin typeface="Arial" charset="0"/>
              <a:cs typeface="Times" pitchFamily="-64" charset="0"/>
            </a:endParaRPr>
          </a:p>
        </p:txBody>
      </p:sp>
      <p:sp>
        <p:nvSpPr>
          <p:cNvPr id="80899"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80900" name="Picture 4"/>
          <p:cNvPicPr>
            <a:picLocks noChangeAspect="1" noChangeArrowheads="1"/>
          </p:cNvPicPr>
          <p:nvPr/>
        </p:nvPicPr>
        <p:blipFill>
          <a:blip r:embed="rId3"/>
          <a:srcRect/>
          <a:stretch>
            <a:fillRect/>
          </a:stretch>
        </p:blipFill>
        <p:spPr bwMode="auto">
          <a:xfrm>
            <a:off x="165100" y="609600"/>
            <a:ext cx="8813800" cy="6003925"/>
          </a:xfrm>
          <a:prstGeom prst="rect">
            <a:avLst/>
          </a:prstGeom>
          <a:noFill/>
        </p:spPr>
      </p:pic>
      <p:sp>
        <p:nvSpPr>
          <p:cNvPr id="80901" name="Rectangle 5"/>
          <p:cNvSpPr>
            <a:spLocks noGrp="1" noChangeArrowheads="1"/>
          </p:cNvSpPr>
          <p:nvPr>
            <p:ph type="body" idx="1"/>
          </p:nvPr>
        </p:nvSpPr>
        <p:spPr>
          <a:xfrm flipV="1">
            <a:off x="685800" y="7239000"/>
            <a:ext cx="7772400" cy="76200"/>
          </a:xfrm>
        </p:spPr>
        <p:txBody>
          <a:bodyPr>
            <a:normAutofit fontScale="25000" lnSpcReduction="20000"/>
          </a:bodyPr>
          <a:lstStyle/>
          <a:p>
            <a:pPr>
              <a:lnSpc>
                <a:spcPct val="90000"/>
              </a:lnSpc>
              <a:buFont typeface="Wingdings" pitchFamily="-64" charset="2"/>
              <a:buNone/>
            </a:pPr>
            <a:endParaRPr 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28600" y="381000"/>
            <a:ext cx="7696200" cy="762000"/>
          </a:xfrm>
        </p:spPr>
        <p:txBody>
          <a:bodyPr/>
          <a:lstStyle/>
          <a:p>
            <a:r>
              <a:rPr lang="en-US"/>
              <a:t>Freshwater Ecosystems</a:t>
            </a:r>
          </a:p>
        </p:txBody>
      </p:sp>
      <p:sp>
        <p:nvSpPr>
          <p:cNvPr id="220163" name="Rectangle 3"/>
          <p:cNvSpPr>
            <a:spLocks noGrp="1" noChangeArrowheads="1"/>
          </p:cNvSpPr>
          <p:nvPr>
            <p:ph type="body" sz="half" idx="1"/>
          </p:nvPr>
        </p:nvSpPr>
        <p:spPr>
          <a:xfrm>
            <a:off x="152400" y="1066800"/>
            <a:ext cx="3695700" cy="5562600"/>
          </a:xfrm>
        </p:spPr>
        <p:txBody>
          <a:bodyPr/>
          <a:lstStyle/>
          <a:p>
            <a:pPr>
              <a:lnSpc>
                <a:spcPct val="90000"/>
              </a:lnSpc>
            </a:pPr>
            <a:r>
              <a:rPr lang="en-US" sz="2000"/>
              <a:t>Only 3% of the surface water on Earth is freshwater.</a:t>
            </a:r>
          </a:p>
          <a:p>
            <a:pPr>
              <a:lnSpc>
                <a:spcPct val="90000"/>
              </a:lnSpc>
            </a:pPr>
            <a:r>
              <a:rPr lang="en-US" sz="2000"/>
              <a:t>Divided into two types: </a:t>
            </a:r>
          </a:p>
          <a:p>
            <a:pPr>
              <a:lnSpc>
                <a:spcPct val="90000"/>
              </a:lnSpc>
              <a:buFont typeface="Wingdings" pitchFamily="-64" charset="2"/>
              <a:buNone/>
            </a:pPr>
            <a:r>
              <a:rPr lang="en-US" sz="2000"/>
              <a:t>1.  </a:t>
            </a:r>
            <a:r>
              <a:rPr lang="en-US" sz="2000" b="1"/>
              <a:t>flowing-water</a:t>
            </a:r>
            <a:r>
              <a:rPr lang="en-US" sz="2000"/>
              <a:t>—rivers, streams, creeks, and brooks</a:t>
            </a:r>
          </a:p>
          <a:p>
            <a:pPr>
              <a:lnSpc>
                <a:spcPct val="90000"/>
              </a:lnSpc>
              <a:buFont typeface="Wingdings" pitchFamily="-64" charset="2"/>
              <a:buNone/>
            </a:pPr>
            <a:r>
              <a:rPr lang="en-US" sz="2000"/>
              <a:t>	a.  organisms well-adapted   </a:t>
            </a:r>
          </a:p>
          <a:p>
            <a:pPr>
              <a:lnSpc>
                <a:spcPct val="90000"/>
              </a:lnSpc>
              <a:buFont typeface="Wingdings" pitchFamily="-64" charset="2"/>
              <a:buNone/>
            </a:pPr>
            <a:r>
              <a:rPr lang="en-US" sz="2000"/>
              <a:t>          to rate of flow</a:t>
            </a:r>
          </a:p>
          <a:p>
            <a:pPr>
              <a:lnSpc>
                <a:spcPct val="90000"/>
              </a:lnSpc>
              <a:buFont typeface="Wingdings" pitchFamily="-64" charset="2"/>
              <a:buNone/>
            </a:pPr>
            <a:r>
              <a:rPr lang="en-US" sz="2000"/>
              <a:t>	b.  originate in mountains or  </a:t>
            </a:r>
          </a:p>
          <a:p>
            <a:pPr>
              <a:lnSpc>
                <a:spcPct val="90000"/>
              </a:lnSpc>
              <a:buFont typeface="Wingdings" pitchFamily="-64" charset="2"/>
              <a:buNone/>
            </a:pPr>
            <a:r>
              <a:rPr lang="en-US" sz="2000"/>
              <a:t>          hills, often from   </a:t>
            </a:r>
          </a:p>
          <a:p>
            <a:pPr>
              <a:lnSpc>
                <a:spcPct val="90000"/>
              </a:lnSpc>
              <a:buFont typeface="Wingdings" pitchFamily="-64" charset="2"/>
              <a:buNone/>
            </a:pPr>
            <a:r>
              <a:rPr lang="en-US" sz="2000"/>
              <a:t>          underground water     </a:t>
            </a:r>
          </a:p>
          <a:p>
            <a:pPr>
              <a:lnSpc>
                <a:spcPct val="90000"/>
              </a:lnSpc>
              <a:buFont typeface="Wingdings" pitchFamily="-64" charset="2"/>
              <a:buNone/>
            </a:pPr>
            <a:r>
              <a:rPr lang="en-US" sz="2000"/>
              <a:t>          source</a:t>
            </a:r>
          </a:p>
          <a:p>
            <a:pPr>
              <a:lnSpc>
                <a:spcPct val="90000"/>
              </a:lnSpc>
              <a:buFont typeface="Wingdings" pitchFamily="-64" charset="2"/>
              <a:buNone/>
            </a:pPr>
            <a:r>
              <a:rPr lang="en-US" sz="2000"/>
              <a:t>	c.  flows swifter near source  </a:t>
            </a:r>
          </a:p>
          <a:p>
            <a:pPr>
              <a:lnSpc>
                <a:spcPct val="90000"/>
              </a:lnSpc>
              <a:buFont typeface="Wingdings" pitchFamily="-64" charset="2"/>
              <a:buNone/>
            </a:pPr>
            <a:r>
              <a:rPr lang="en-US" sz="2000"/>
              <a:t>          and contains more  </a:t>
            </a:r>
          </a:p>
          <a:p>
            <a:pPr>
              <a:lnSpc>
                <a:spcPct val="90000"/>
              </a:lnSpc>
              <a:buFont typeface="Wingdings" pitchFamily="-64" charset="2"/>
              <a:buNone/>
            </a:pPr>
            <a:r>
              <a:rPr lang="en-US" sz="2000"/>
              <a:t>          dissolved oxygen</a:t>
            </a:r>
          </a:p>
          <a:p>
            <a:pPr>
              <a:lnSpc>
                <a:spcPct val="90000"/>
              </a:lnSpc>
              <a:buFont typeface="Wingdings" pitchFamily="-64" charset="2"/>
              <a:buNone/>
            </a:pPr>
            <a:r>
              <a:rPr lang="en-US" sz="2000"/>
              <a:t>	d.  slows down farther </a:t>
            </a:r>
          </a:p>
          <a:p>
            <a:pPr>
              <a:lnSpc>
                <a:spcPct val="90000"/>
              </a:lnSpc>
              <a:buFont typeface="Wingdings" pitchFamily="-64" charset="2"/>
              <a:buNone/>
            </a:pPr>
            <a:r>
              <a:rPr lang="en-US" sz="2000"/>
              <a:t>          downstream</a:t>
            </a:r>
          </a:p>
        </p:txBody>
      </p:sp>
      <p:pic>
        <p:nvPicPr>
          <p:cNvPr id="220165" name="Picture 5" descr="slide 35"/>
          <p:cNvPicPr>
            <a:picLocks noGrp="1" noChangeAspect="1" noChangeArrowheads="1"/>
          </p:cNvPicPr>
          <p:nvPr>
            <p:ph sz="half" idx="2"/>
          </p:nvPr>
        </p:nvPicPr>
        <p:blipFill>
          <a:blip r:embed="rId3"/>
          <a:srcRect/>
          <a:stretch>
            <a:fillRect/>
          </a:stretch>
        </p:blipFill>
        <p:spPr>
          <a:xfrm>
            <a:off x="3810000" y="1371600"/>
            <a:ext cx="4646613" cy="4343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52400" y="152400"/>
            <a:ext cx="7467600" cy="762000"/>
          </a:xfrm>
        </p:spPr>
        <p:txBody>
          <a:bodyPr/>
          <a:lstStyle/>
          <a:p>
            <a:r>
              <a:rPr lang="en-US"/>
              <a:t>Standing Water</a:t>
            </a:r>
          </a:p>
        </p:txBody>
      </p:sp>
      <p:sp>
        <p:nvSpPr>
          <p:cNvPr id="227331" name="Rectangle 3"/>
          <p:cNvSpPr>
            <a:spLocks noGrp="1" noChangeArrowheads="1"/>
          </p:cNvSpPr>
          <p:nvPr>
            <p:ph type="body" sz="half" idx="2"/>
          </p:nvPr>
        </p:nvSpPr>
        <p:spPr>
          <a:xfrm>
            <a:off x="4076700" y="1066800"/>
            <a:ext cx="3695700" cy="5029200"/>
          </a:xfrm>
        </p:spPr>
        <p:txBody>
          <a:bodyPr/>
          <a:lstStyle/>
          <a:p>
            <a:pPr>
              <a:buFont typeface="Wingdings" pitchFamily="-64" charset="2"/>
              <a:buNone/>
            </a:pPr>
            <a:r>
              <a:rPr lang="en-US" sz="1800"/>
              <a:t>2.  </a:t>
            </a:r>
            <a:r>
              <a:rPr lang="en-US" sz="1800" b="1"/>
              <a:t>Standing-water</a:t>
            </a:r>
            <a:r>
              <a:rPr lang="en-US" sz="1800">
                <a:latin typeface="Arial"/>
              </a:rPr>
              <a:t>—</a:t>
            </a:r>
            <a:r>
              <a:rPr lang="en-US" sz="1800"/>
              <a:t>lakes and ponds</a:t>
            </a:r>
          </a:p>
          <a:p>
            <a:pPr>
              <a:buFont typeface="Wingdings" pitchFamily="-64" charset="2"/>
              <a:buNone/>
            </a:pPr>
            <a:r>
              <a:rPr lang="en-US" sz="1800"/>
              <a:t>	a.  circulation of water helps distribute heat, oxygen, and nutrients</a:t>
            </a:r>
          </a:p>
          <a:p>
            <a:pPr>
              <a:buFont typeface="Wingdings" pitchFamily="-64" charset="2"/>
              <a:buNone/>
            </a:pPr>
            <a:r>
              <a:rPr lang="en-US" sz="1800"/>
              <a:t>	</a:t>
            </a:r>
          </a:p>
          <a:p>
            <a:pPr>
              <a:buFont typeface="Wingdings" pitchFamily="-64" charset="2"/>
              <a:buNone/>
            </a:pPr>
            <a:r>
              <a:rPr lang="en-US" sz="1800"/>
              <a:t>	b.  </a:t>
            </a:r>
            <a:r>
              <a:rPr lang="en-US" sz="1800" b="1"/>
              <a:t>plankton</a:t>
            </a:r>
            <a:r>
              <a:rPr lang="en-US" sz="1800">
                <a:latin typeface="Arial"/>
              </a:rPr>
              <a:t>—</a:t>
            </a:r>
            <a:r>
              <a:rPr lang="en-US" sz="1800"/>
              <a:t>tiny, freely-floating or weakly swimming organisms that live in both freshwater and saltwater </a:t>
            </a:r>
          </a:p>
          <a:p>
            <a:pPr>
              <a:buFont typeface="Wingdings" pitchFamily="-64" charset="2"/>
              <a:buNone/>
            </a:pPr>
            <a:r>
              <a:rPr lang="en-US" sz="1800"/>
              <a:t>			</a:t>
            </a:r>
            <a:r>
              <a:rPr lang="en-US" sz="1800" b="1"/>
              <a:t>phytoplankton</a:t>
            </a:r>
            <a:r>
              <a:rPr lang="en-US" sz="1800">
                <a:latin typeface="Arial"/>
              </a:rPr>
              <a:t>—</a:t>
            </a:r>
            <a:r>
              <a:rPr lang="en-US" sz="1800"/>
              <a:t>single-celled 			algae</a:t>
            </a:r>
          </a:p>
          <a:p>
            <a:pPr>
              <a:buFont typeface="Wingdings" pitchFamily="-64" charset="2"/>
              <a:buNone/>
            </a:pPr>
            <a:r>
              <a:rPr lang="en-US" sz="1800"/>
              <a:t>			</a:t>
            </a:r>
            <a:r>
              <a:rPr lang="en-US" sz="1800" b="1"/>
              <a:t>zooplankton</a:t>
            </a:r>
            <a:r>
              <a:rPr lang="en-US" sz="1800">
                <a:latin typeface="Arial"/>
              </a:rPr>
              <a:t>—</a:t>
            </a:r>
            <a:r>
              <a:rPr lang="en-US" sz="1800"/>
              <a:t>small animals that feed on the phytoplankton</a:t>
            </a:r>
          </a:p>
          <a:p>
            <a:endParaRPr lang="en-US" sz="2400"/>
          </a:p>
        </p:txBody>
      </p:sp>
      <p:pic>
        <p:nvPicPr>
          <p:cNvPr id="227333" name="Picture 5" descr="slide 30"/>
          <p:cNvPicPr>
            <a:picLocks noGrp="1" noChangeAspect="1" noChangeArrowheads="1"/>
          </p:cNvPicPr>
          <p:nvPr>
            <p:ph sz="half" idx="1"/>
          </p:nvPr>
        </p:nvPicPr>
        <p:blipFill>
          <a:blip r:embed="rId3"/>
          <a:srcRect/>
          <a:stretch>
            <a:fillRect/>
          </a:stretch>
        </p:blipFill>
        <p:spPr>
          <a:xfrm>
            <a:off x="304800" y="1143000"/>
            <a:ext cx="3695700" cy="4114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8837613" cy="457200"/>
          </a:xfrm>
          <a:noFill/>
          <a:ln/>
        </p:spPr>
        <p:txBody>
          <a:bodyPr lIns="91435" tIns="45718" rIns="91435" bIns="45718" anchor="t">
            <a:normAutofit fontScale="90000"/>
          </a:bodyPr>
          <a:lstStyle/>
          <a:p>
            <a:pPr>
              <a:tabLst>
                <a:tab pos="1028700" algn="l"/>
              </a:tabLst>
            </a:pPr>
            <a:r>
              <a:rPr lang="en-US" sz="1800">
                <a:solidFill>
                  <a:schemeClr val="tx1"/>
                </a:solidFill>
                <a:latin typeface="Arial" charset="0"/>
                <a:cs typeface="Times" pitchFamily="-64" charset="0"/>
              </a:rPr>
              <a:t>Freshwater biomes: Oligotrophic lake (left),</a:t>
            </a:r>
            <a:br>
              <a:rPr lang="en-US" sz="1800">
                <a:solidFill>
                  <a:schemeClr val="tx1"/>
                </a:solidFill>
                <a:latin typeface="Arial" charset="0"/>
                <a:cs typeface="Times" pitchFamily="-64" charset="0"/>
              </a:rPr>
            </a:br>
            <a:r>
              <a:rPr lang="en-US" sz="1800">
                <a:solidFill>
                  <a:schemeClr val="tx1"/>
                </a:solidFill>
                <a:latin typeface="Arial" charset="0"/>
                <a:cs typeface="Times" pitchFamily="-64" charset="0"/>
              </a:rPr>
              <a:t> eutrophic lake (top right), stream flowing into a river (bottom right)</a:t>
            </a:r>
            <a:br>
              <a:rPr lang="en-US" sz="1800">
                <a:solidFill>
                  <a:schemeClr val="tx1"/>
                </a:solidFill>
                <a:latin typeface="Arial" charset="0"/>
                <a:cs typeface="Times" pitchFamily="-64" charset="0"/>
              </a:rPr>
            </a:br>
            <a:endParaRPr lang="en-US">
              <a:solidFill>
                <a:schemeClr val="tx1"/>
              </a:solidFill>
              <a:latin typeface="Arial" charset="0"/>
              <a:cs typeface="Times" pitchFamily="-64" charset="0"/>
            </a:endParaRPr>
          </a:p>
        </p:txBody>
      </p:sp>
      <p:sp>
        <p:nvSpPr>
          <p:cNvPr id="81923" name="Line 3"/>
          <p:cNvSpPr>
            <a:spLocks noChangeShapeType="1"/>
          </p:cNvSpPr>
          <p:nvPr/>
        </p:nvSpPr>
        <p:spPr bwMode="auto">
          <a:xfrm flipH="1">
            <a:off x="76200" y="533400"/>
            <a:ext cx="8915400" cy="0"/>
          </a:xfrm>
          <a:prstGeom prst="line">
            <a:avLst/>
          </a:prstGeom>
          <a:noFill/>
          <a:ln w="12700">
            <a:solidFill>
              <a:srgbClr val="000066"/>
            </a:solidFill>
            <a:round/>
            <a:headEnd/>
            <a:tailEnd/>
          </a:ln>
          <a:effectLst/>
        </p:spPr>
        <p:txBody>
          <a:bodyPr wrap="none" anchor="ctr"/>
          <a:lstStyle/>
          <a:p>
            <a:endParaRPr lang="en-US"/>
          </a:p>
        </p:txBody>
      </p:sp>
      <p:pic>
        <p:nvPicPr>
          <p:cNvPr id="81924" name="Picture 4"/>
          <p:cNvPicPr>
            <a:picLocks noChangeAspect="1" noChangeArrowheads="1"/>
          </p:cNvPicPr>
          <p:nvPr/>
        </p:nvPicPr>
        <p:blipFill>
          <a:blip r:embed="rId3"/>
          <a:srcRect/>
          <a:stretch>
            <a:fillRect/>
          </a:stretch>
        </p:blipFill>
        <p:spPr bwMode="auto">
          <a:xfrm>
            <a:off x="152400" y="762000"/>
            <a:ext cx="8839200" cy="5930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z="5000">
                <a:solidFill>
                  <a:schemeClr val="tx1"/>
                </a:solidFill>
                <a:latin typeface="Arial" charset="0"/>
                <a:cs typeface="Times" pitchFamily="-64" charset="0"/>
              </a:rPr>
              <a:t>Oligotrophic lake</a:t>
            </a:r>
            <a:endParaRPr lang="en-US" sz="1800">
              <a:solidFill>
                <a:schemeClr val="tx1"/>
              </a:solidFill>
              <a:latin typeface="Arial" charset="0"/>
              <a:cs typeface="Times" pitchFamily="-64" charset="0"/>
            </a:endParaRPr>
          </a:p>
        </p:txBody>
      </p:sp>
      <p:sp>
        <p:nvSpPr>
          <p:cNvPr id="233475" name="Rectangle 3"/>
          <p:cNvSpPr>
            <a:spLocks noGrp="1" noChangeArrowheads="1"/>
          </p:cNvSpPr>
          <p:nvPr>
            <p:ph type="body" sz="half" idx="1"/>
          </p:nvPr>
        </p:nvSpPr>
        <p:spPr/>
        <p:txBody>
          <a:bodyPr/>
          <a:lstStyle/>
          <a:p>
            <a:r>
              <a:rPr lang="en-US" sz="2400"/>
              <a:t>Oligotrophic lakes are deep, nutrient-poor lakes in which the phytoplankton is not very productive. The water is usually clear; the profundal zone has a high oxygen concentration since little detritus is produced in the limnetic zone to be decomposed.</a:t>
            </a:r>
          </a:p>
        </p:txBody>
      </p:sp>
      <p:sp>
        <p:nvSpPr>
          <p:cNvPr id="233481" name="Rectangle 9"/>
          <p:cNvSpPr>
            <a:spLocks noGrp="1" noChangeArrowheads="1"/>
          </p:cNvSpPr>
          <p:nvPr>
            <p:ph sz="half" idx="2"/>
          </p:nvPr>
        </p:nvSpPr>
        <p:spPr/>
        <p:txBody>
          <a:bodyPr/>
          <a:lstStyle/>
          <a:p>
            <a:endParaRPr lang="en-US" sz="2800"/>
          </a:p>
        </p:txBody>
      </p:sp>
      <p:pic>
        <p:nvPicPr>
          <p:cNvPr id="233482" name="Picture 10" descr="50-19a-OligotrophicLake"/>
          <p:cNvPicPr>
            <a:picLocks noChangeAspect="1" noChangeArrowheads="1"/>
          </p:cNvPicPr>
          <p:nvPr/>
        </p:nvPicPr>
        <p:blipFill>
          <a:blip r:embed="rId3"/>
          <a:srcRect/>
          <a:stretch>
            <a:fillRect/>
          </a:stretch>
        </p:blipFill>
        <p:spPr bwMode="auto">
          <a:xfrm>
            <a:off x="4419600" y="1905000"/>
            <a:ext cx="4271963" cy="3905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152400"/>
            <a:ext cx="7772400" cy="1143000"/>
          </a:xfrm>
        </p:spPr>
        <p:txBody>
          <a:bodyPr/>
          <a:lstStyle/>
          <a:p>
            <a:r>
              <a:rPr lang="en-US"/>
              <a:t>Eutrophic Lake</a:t>
            </a:r>
          </a:p>
        </p:txBody>
      </p:sp>
      <p:sp>
        <p:nvSpPr>
          <p:cNvPr id="241667" name="Rectangle 3"/>
          <p:cNvSpPr>
            <a:spLocks noGrp="1" noChangeArrowheads="1"/>
          </p:cNvSpPr>
          <p:nvPr>
            <p:ph type="body" sz="half" idx="1"/>
          </p:nvPr>
        </p:nvSpPr>
        <p:spPr>
          <a:xfrm>
            <a:off x="304800" y="1219200"/>
            <a:ext cx="4191000" cy="4953000"/>
          </a:xfrm>
        </p:spPr>
        <p:txBody>
          <a:bodyPr>
            <a:normAutofit lnSpcReduction="10000"/>
          </a:bodyPr>
          <a:lstStyle/>
          <a:p>
            <a:pPr>
              <a:lnSpc>
                <a:spcPct val="90000"/>
              </a:lnSpc>
            </a:pPr>
            <a:r>
              <a:rPr lang="en-US" sz="2400"/>
              <a:t>Natural eutrophication is the process by which lakes gradually age and become more productive. It normally takes thousands of years to progress. However, humans, through their various cultural activities, have greatly accelerated this process in thousands of lakes around the globe. Cultural or anthropogenic "eutrophication" is water pollution caused by excessive plant nutrients. </a:t>
            </a:r>
          </a:p>
        </p:txBody>
      </p:sp>
      <p:sp>
        <p:nvSpPr>
          <p:cNvPr id="241669" name="Rectangle 5"/>
          <p:cNvSpPr>
            <a:spLocks noChangeArrowheads="1"/>
          </p:cNvSpPr>
          <p:nvPr/>
        </p:nvSpPr>
        <p:spPr bwMode="auto">
          <a:xfrm>
            <a:off x="4724400" y="4495800"/>
            <a:ext cx="3657600" cy="2014538"/>
          </a:xfrm>
          <a:prstGeom prst="rect">
            <a:avLst/>
          </a:prstGeom>
          <a:noFill/>
          <a:ln w="9525">
            <a:noFill/>
            <a:miter lim="800000"/>
            <a:headEnd/>
            <a:tailEnd/>
          </a:ln>
          <a:effectLst/>
        </p:spPr>
        <p:txBody>
          <a:bodyPr>
            <a:spAutoFit/>
          </a:bodyPr>
          <a:lstStyle/>
          <a:p>
            <a:r>
              <a:rPr lang="en-US" sz="1800"/>
              <a:t>View from above Lake 226 divider curtain in August 1973. The bright green colour results</a:t>
            </a:r>
          </a:p>
          <a:p>
            <a:r>
              <a:rPr lang="en-US" sz="1800"/>
              <a:t>from bluegreen algae (Cyanobacteria), which are growing on phosphorus added to the near side of the curtain.</a:t>
            </a:r>
          </a:p>
        </p:txBody>
      </p:sp>
      <p:pic>
        <p:nvPicPr>
          <p:cNvPr id="241671" name="Picture 7" descr="226curt"/>
          <p:cNvPicPr>
            <a:picLocks noGrp="1" noChangeAspect="1" noChangeArrowheads="1"/>
          </p:cNvPicPr>
          <p:nvPr>
            <p:ph sz="half" idx="2"/>
          </p:nvPr>
        </p:nvPicPr>
        <p:blipFill>
          <a:blip r:embed="rId3"/>
          <a:srcRect/>
          <a:stretch>
            <a:fillRect/>
          </a:stretch>
        </p:blipFill>
        <p:spPr>
          <a:xfrm>
            <a:off x="4495800" y="1447800"/>
            <a:ext cx="3810000" cy="29686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8837613" cy="457200"/>
          </a:xfrm>
          <a:noFill/>
          <a:ln/>
        </p:spPr>
        <p:txBody>
          <a:bodyPr lIns="91435" tIns="45718" rIns="91435" bIns="45718" anchor="t">
            <a:normAutofit fontScale="90000"/>
          </a:bodyPr>
          <a:lstStyle/>
          <a:p>
            <a:pPr>
              <a:tabLst>
                <a:tab pos="1028700" algn="l"/>
              </a:tabLst>
            </a:pPr>
            <a:r>
              <a:rPr lang="en-US" sz="1800">
                <a:solidFill>
                  <a:schemeClr val="tx1"/>
                </a:solidFill>
                <a:latin typeface="Arial" charset="0"/>
                <a:cs typeface="Times" pitchFamily="-64" charset="0"/>
              </a:rPr>
              <a:t>Figure 50.18  Zonation in a lake</a:t>
            </a:r>
            <a:br>
              <a:rPr lang="en-US" sz="1800">
                <a:solidFill>
                  <a:schemeClr val="tx1"/>
                </a:solidFill>
                <a:latin typeface="Arial" charset="0"/>
                <a:cs typeface="Times" pitchFamily="-64" charset="0"/>
              </a:rPr>
            </a:br>
            <a:endParaRPr lang="en-US">
              <a:solidFill>
                <a:schemeClr val="tx1"/>
              </a:solidFill>
              <a:latin typeface="Arial" charset="0"/>
              <a:cs typeface="Times" pitchFamily="-64" charset="0"/>
            </a:endParaRPr>
          </a:p>
        </p:txBody>
      </p:sp>
      <p:sp>
        <p:nvSpPr>
          <p:cNvPr id="82947"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82948" name="Picture 4"/>
          <p:cNvPicPr>
            <a:picLocks noChangeAspect="1" noChangeArrowheads="1"/>
          </p:cNvPicPr>
          <p:nvPr/>
        </p:nvPicPr>
        <p:blipFill>
          <a:blip r:embed="rId3"/>
          <a:srcRect/>
          <a:stretch>
            <a:fillRect/>
          </a:stretch>
        </p:blipFill>
        <p:spPr bwMode="auto">
          <a:xfrm>
            <a:off x="203200" y="762000"/>
            <a:ext cx="8737600" cy="5384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604</Words>
  <Application>Microsoft Office PowerPoint</Application>
  <PresentationFormat>On-screen Show (4:3)</PresentationFormat>
  <Paragraphs>106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 4-4</vt:lpstr>
      <vt:lpstr>Aquatic Ecosystems</vt:lpstr>
      <vt:lpstr>Figure 50.17  The distribution of major aquatic biomes </vt:lpstr>
      <vt:lpstr>Freshwater Ecosystems</vt:lpstr>
      <vt:lpstr>Standing Water</vt:lpstr>
      <vt:lpstr>Freshwater biomes: Oligotrophic lake (left),  eutrophic lake (top right), stream flowing into a river (bottom right) </vt:lpstr>
      <vt:lpstr>Oligotrophic lake</vt:lpstr>
      <vt:lpstr>Eutrophic Lake</vt:lpstr>
      <vt:lpstr>Figure 50.18  Zonation in a lake </vt:lpstr>
      <vt:lpstr>Figure 50.15  Lake stratification and seasonal turnover (Layer 4) </vt:lpstr>
      <vt:lpstr>Slide 11</vt:lpstr>
      <vt:lpstr>Slide 12</vt:lpstr>
      <vt:lpstr>Slide 13</vt:lpstr>
      <vt:lpstr>Mangrove Swamps</vt:lpstr>
      <vt:lpstr>Estuaries</vt:lpstr>
      <vt:lpstr>Chesapeake Bay estuary</vt:lpstr>
      <vt:lpstr>Figure 50.21  Wetlands (top) and estuaries (bottom) </vt:lpstr>
      <vt:lpstr>Figure 50.22  Zonation in the marine environment </vt:lpstr>
      <vt:lpstr>Marine Ecosystems</vt:lpstr>
      <vt:lpstr>Intertidal Zone</vt:lpstr>
      <vt:lpstr>Coastal Ocean</vt:lpstr>
    </vt:vector>
  </TitlesOfParts>
  <Company>mfcsd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edavis</dc:creator>
  <cp:lastModifiedBy>edavis</cp:lastModifiedBy>
  <cp:revision>2</cp:revision>
  <dcterms:created xsi:type="dcterms:W3CDTF">2009-11-19T14:51:50Z</dcterms:created>
  <dcterms:modified xsi:type="dcterms:W3CDTF">2009-11-19T20:19:06Z</dcterms:modified>
</cp:coreProperties>
</file>